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slideLayouts/slideLayout20.xml" ContentType="application/vnd.openxmlformats-officedocument.presentationml.slideLayout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slideLayouts/slideLayout31.xml" ContentType="application/vnd.openxmlformats-officedocument.presentationml.slideLayout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slideLayouts/slideLayout25.xml" ContentType="application/vnd.openxmlformats-officedocument.presentationml.slideLayout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slideLayouts/slideLayout21.xml" ContentType="application/vnd.openxmlformats-officedocument.presentationml.slideLayout+xml"/>
  <Override PartName="/ppt/tags/tag26.xml" ContentType="application/vnd.openxmlformats-officedocument.presentationml.tags+xml"/>
  <Override PartName="/ppt/slideLayouts/slideLayout30.xml" ContentType="application/vnd.openxmlformats-officedocument.presentationml.slideLayout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715" r:id="rId3"/>
    <p:sldMasterId id="2147483720" r:id="rId4"/>
  </p:sldMasterIdLst>
  <p:notesMasterIdLst>
    <p:notesMasterId r:id="rId17"/>
  </p:notesMasterIdLst>
  <p:handoutMasterIdLst>
    <p:handoutMasterId r:id="rId18"/>
  </p:handoutMasterIdLst>
  <p:sldIdLst>
    <p:sldId id="270" r:id="rId5"/>
    <p:sldId id="291" r:id="rId6"/>
    <p:sldId id="272" r:id="rId7"/>
    <p:sldId id="287" r:id="rId8"/>
    <p:sldId id="279" r:id="rId9"/>
    <p:sldId id="294" r:id="rId10"/>
    <p:sldId id="295" r:id="rId11"/>
    <p:sldId id="296" r:id="rId12"/>
    <p:sldId id="297" r:id="rId13"/>
    <p:sldId id="260" r:id="rId14"/>
    <p:sldId id="289" r:id="rId15"/>
    <p:sldId id="286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FF"/>
    <a:srgbClr val="33CCCC"/>
    <a:srgbClr val="33CCFF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24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FE911-B28D-4167-B253-23542EDF56BB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02E4F-6D3A-4E80-8128-B9E62207ED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48289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7C479-9F87-4CC4-9690-3B5ED03D4197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A2208-8CA3-4389-999F-8276BF9383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038412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A2208-8CA3-4389-999F-8276BF938369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9146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  <p:custDataLst>
              <p:tags r:id="rId1"/>
            </p:custDataLst>
          </p:nvPr>
        </p:nvSpPr>
        <p:spPr>
          <a:xfrm>
            <a:off x="-835025" y="619125"/>
            <a:ext cx="7727950" cy="4348163"/>
          </a:xfrm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19" y="5135785"/>
            <a:ext cx="4926212" cy="1012732"/>
          </a:xfrm>
          <a:noFill/>
        </p:spPr>
        <p:txBody>
          <a:bodyPr/>
          <a:lstStyle/>
          <a:p>
            <a:pPr lvl="1"/>
            <a:r>
              <a:rPr lang="en-GB" dirty="0" smtClean="0"/>
              <a:t>Labs are starting point for firm to do more execution work. It is an innovation in how we serve clients towards having impact</a:t>
            </a:r>
          </a:p>
          <a:p>
            <a:pPr lvl="1"/>
            <a:endParaRPr lang="en-GB" dirty="0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Верхний колонтитул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679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DD5837-1AA0-471F-8BC5-63911904D72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8991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DD5837-1AA0-471F-8BC5-63911904D72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0226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0317A-A83D-4DD5-96D0-741CEACD75DB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880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3.v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4.v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7.v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8.v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81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55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844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p:oleObj spid="_x0000_s4249" name="think-cell Slide" r:id="rId3" imgW="360" imgH="360" progId="">
              <p:embed/>
            </p:oleObj>
          </a:graphicData>
        </a:graphic>
      </p:graphicFrame>
      <p:pic>
        <p:nvPicPr>
          <p:cNvPr id="8" name="Picture 7"/>
          <p:cNvPicPr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233" t="106" r="9406" b="4609"/>
          <a:stretch/>
        </p:blipFill>
        <p:spPr>
          <a:xfrm>
            <a:off x="0" y="453529"/>
            <a:ext cx="12183668" cy="6404268"/>
          </a:xfrm>
          <a:prstGeom prst="rect">
            <a:avLst/>
          </a:prstGeom>
        </p:spPr>
      </p:pic>
      <p:sp>
        <p:nvSpPr>
          <p:cNvPr id="28" name="TitleRectangle"/>
          <p:cNvSpPr txBox="1">
            <a:spLocks/>
          </p:cNvSpPr>
          <p:nvPr userDrawn="1"/>
        </p:nvSpPr>
        <p:spPr>
          <a:xfrm>
            <a:off x="2837962" y="-8515"/>
            <a:ext cx="9354038" cy="3648610"/>
          </a:xfrm>
          <a:prstGeom prst="rect">
            <a:avLst/>
          </a:prstGeom>
          <a:solidFill>
            <a:srgbClr val="002960">
              <a:alpha val="92000"/>
            </a:srgbClr>
          </a:solidFill>
        </p:spPr>
        <p:txBody>
          <a:bodyPr vert="horz" wrap="square" lIns="220387" tIns="1469249" rIns="220387" bIns="110194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0"/>
              </a:spcAft>
              <a:buFont typeface="Arial" pitchFamily="34" charset="0"/>
              <a:buNone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Lucida Grande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65" dirty="0">
                <a:solidFill>
                  <a:srgbClr val="00ADEF"/>
                </a:solidFill>
              </a:rPr>
              <a:t>
</a:t>
            </a:r>
            <a:r>
              <a:rPr lang="en-US" sz="3265" dirty="0" smtClean="0">
                <a:solidFill>
                  <a:srgbClr val="00ADEF"/>
                </a:solidFill>
              </a:rPr>
              <a:t>    </a:t>
            </a:r>
            <a:r>
              <a:rPr lang="en-US" sz="3265" dirty="0">
                <a:solidFill>
                  <a:srgbClr val="00ADEF"/>
                </a:solidFill>
              </a:rPr>
              <a:t/>
            </a:r>
            <a:br>
              <a:rPr lang="en-US" sz="3265" dirty="0">
                <a:solidFill>
                  <a:srgbClr val="00ADEF"/>
                </a:solidFill>
              </a:rPr>
            </a:br>
            <a:endParaRPr lang="en-US" sz="3265" dirty="0">
              <a:solidFill>
                <a:srgbClr val="00ADEF"/>
              </a:solidFill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3085967" y="1463555"/>
            <a:ext cx="8478152" cy="50244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265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085967" y="2876668"/>
            <a:ext cx="8478152" cy="21982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28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7" y="3288582"/>
            <a:ext cx="8478152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28" dirty="0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sp>
        <p:nvSpPr>
          <p:cNvPr id="27" name="Disclaimer-English (United States)" hidden="1"/>
          <p:cNvSpPr>
            <a:spLocks noChangeArrowheads="1"/>
          </p:cNvSpPr>
          <p:nvPr userDrawn="1"/>
        </p:nvSpPr>
        <p:spPr bwMode="black">
          <a:xfrm>
            <a:off x="3085967" y="6415501"/>
            <a:ext cx="4822214" cy="37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noAutofit/>
          </a:bodyPr>
          <a:lstStyle/>
          <a:p>
            <a:pPr defTabSz="8212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16" dirty="0">
                <a:solidFill>
                  <a:srgbClr val="FFFFFF"/>
                </a:solidFill>
              </a:rPr>
              <a:t>CONFIDENTIAL AND PROPRIETARY</a:t>
            </a:r>
          </a:p>
          <a:p>
            <a:pPr defTabSz="8212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16" dirty="0">
                <a:solidFill>
                  <a:srgbClr val="FFFFFF"/>
                </a:solidFill>
              </a:rPr>
              <a:t>Any use of this material without specific permission of McKinsey &amp; Company is strictly prohibited</a:t>
            </a:r>
          </a:p>
        </p:txBody>
      </p:sp>
      <p:sp>
        <p:nvSpPr>
          <p:cNvPr id="2" name="Working Draft Text" hidden="1"/>
          <p:cNvSpPr txBox="1"/>
          <p:nvPr userDrawn="1"/>
        </p:nvSpPr>
        <p:spPr>
          <a:xfrm>
            <a:off x="8034409" y="6349400"/>
            <a:ext cx="1085554" cy="21788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16" b="1" smtClean="0">
                <a:solidFill>
                  <a:srgbClr val="FFFFFF"/>
                </a:solidFill>
              </a:rPr>
              <a:t>WORKING DRAFT</a:t>
            </a:r>
            <a:endParaRPr lang="ru-RU" sz="816" b="1">
              <a:solidFill>
                <a:srgbClr val="FFFFFF"/>
              </a:solidFill>
            </a:endParaRPr>
          </a:p>
        </p:txBody>
      </p:sp>
      <p:sp>
        <p:nvSpPr>
          <p:cNvPr id="4" name="Working Draft" hidden="1"/>
          <p:cNvSpPr txBox="1"/>
          <p:nvPr userDrawn="1"/>
        </p:nvSpPr>
        <p:spPr>
          <a:xfrm>
            <a:off x="8034410" y="6478979"/>
            <a:ext cx="2954655" cy="21788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16" smtClean="0">
                <a:solidFill>
                  <a:srgbClr val="FFFFFF"/>
                </a:solidFill>
              </a:rPr>
              <a:t>Last Modified 06.04.2017 15:27 Central Asia Standard Time</a:t>
            </a:r>
            <a:endParaRPr lang="ru-RU" sz="816">
              <a:solidFill>
                <a:srgbClr val="FFFFFF"/>
              </a:solidFill>
            </a:endParaRPr>
          </a:p>
        </p:txBody>
      </p:sp>
      <p:sp>
        <p:nvSpPr>
          <p:cNvPr id="6" name="Printed" hidden="1"/>
          <p:cNvSpPr txBox="1"/>
          <p:nvPr userDrawn="1"/>
        </p:nvSpPr>
        <p:spPr>
          <a:xfrm>
            <a:off x="8034409" y="6608559"/>
            <a:ext cx="2666114" cy="21788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16" smtClean="0">
                <a:solidFill>
                  <a:srgbClr val="FFFFFF"/>
                </a:solidFill>
              </a:rPr>
              <a:t>Printed 06.04.2017 08:36 Central Asia Standard Time</a:t>
            </a:r>
            <a:endParaRPr lang="ru-RU" sz="816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5087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p:oleObj spid="_x0000_s5273" name="think-cell Slide" r:id="rId3" imgW="360" imgH="360" progId="">
              <p:embed/>
            </p:oleObj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343390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11652053" y="6640499"/>
            <a:ext cx="128240" cy="12554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816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16" dirty="0">
              <a:solidFill>
                <a:srgbClr val="FFFFFF"/>
              </a:solidFill>
            </a:endParaRPr>
          </a:p>
        </p:txBody>
      </p:sp>
      <p:sp>
        <p:nvSpPr>
          <p:cNvPr id="16" name="SlideLogoText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10485994" y="6640499"/>
            <a:ext cx="1029128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3526" fontAlgn="base">
              <a:spcBef>
                <a:spcPct val="0"/>
              </a:spcBef>
              <a:spcAft>
                <a:spcPct val="0"/>
              </a:spcAft>
            </a:pPr>
            <a:r>
              <a:rPr lang="en-US" sz="816" dirty="0">
                <a:solidFill>
                  <a:srgbClr val="FFFFFF"/>
                </a:solidFill>
              </a:rPr>
              <a:t>McKinsey &amp; Company</a:t>
            </a:r>
          </a:p>
        </p:txBody>
      </p:sp>
      <p:sp>
        <p:nvSpPr>
          <p:cNvPr id="5" name="doc id"/>
          <p:cNvSpPr txBox="1">
            <a:spLocks noChangeArrowheads="1"/>
          </p:cNvSpPr>
          <p:nvPr userDrawn="1"/>
        </p:nvSpPr>
        <p:spPr bwMode="white">
          <a:xfrm>
            <a:off x="11026102" y="37255"/>
            <a:ext cx="863529" cy="118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16" smtClean="0">
                <a:solidFill>
                  <a:srgbClr val="C5C5C5"/>
                </a:solidFill>
                <a:latin typeface="Arial"/>
              </a:rPr>
              <a:t>MSW-KZK025-20170123-BJ1sp-r</a:t>
            </a:r>
            <a:endParaRPr lang="en-US" sz="816" dirty="0">
              <a:solidFill>
                <a:srgbClr val="C5C5C5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0539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p:oleObj spid="_x0000_s6297" name="think-cell Slide" r:id="rId3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18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1" y="1805566"/>
            <a:ext cx="5386918" cy="3693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3" indent="0">
              <a:buNone/>
              <a:defRPr sz="1800" b="1"/>
            </a:lvl3pPr>
            <a:lvl4pPr marL="1371455" indent="0">
              <a:buNone/>
              <a:defRPr sz="1600" b="1"/>
            </a:lvl4pPr>
            <a:lvl5pPr marL="1828606" indent="0">
              <a:buNone/>
              <a:defRPr sz="1600" b="1"/>
            </a:lvl5pPr>
            <a:lvl6pPr marL="2285758" indent="0">
              <a:buNone/>
              <a:defRPr sz="1600" b="1"/>
            </a:lvl6pPr>
            <a:lvl7pPr marL="2742909" indent="0">
              <a:buNone/>
              <a:defRPr sz="1600" b="1"/>
            </a:lvl7pPr>
            <a:lvl8pPr marL="3200061" indent="0">
              <a:buNone/>
              <a:defRPr sz="1600" b="1"/>
            </a:lvl8pPr>
            <a:lvl9pPr marL="365721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8" cy="14464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805566"/>
            <a:ext cx="5389033" cy="3693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3" indent="0">
              <a:buNone/>
              <a:defRPr sz="1800" b="1"/>
            </a:lvl3pPr>
            <a:lvl4pPr marL="1371455" indent="0">
              <a:buNone/>
              <a:defRPr sz="1600" b="1"/>
            </a:lvl4pPr>
            <a:lvl5pPr marL="1828606" indent="0">
              <a:buNone/>
              <a:defRPr sz="1600" b="1"/>
            </a:lvl5pPr>
            <a:lvl6pPr marL="2285758" indent="0">
              <a:buNone/>
              <a:defRPr sz="1600" b="1"/>
            </a:lvl6pPr>
            <a:lvl7pPr marL="2742909" indent="0">
              <a:buNone/>
              <a:defRPr sz="1600" b="1"/>
            </a:lvl7pPr>
            <a:lvl8pPr marL="3200061" indent="0">
              <a:buNone/>
              <a:defRPr sz="1600" b="1"/>
            </a:lvl8pPr>
            <a:lvl9pPr marL="365721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14464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6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1632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6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1632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6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02176B-0E47-46AC-8F43-DAB4B8A37D06}" type="slidenum">
              <a:rPr lang="tr-TR" sz="1632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z="1632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571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582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484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p:oleObj spid="_x0000_s9288" name="think-cell Slide" r:id="rId3" imgW="360" imgH="360" progId="">
              <p:embed/>
            </p:oleObj>
          </a:graphicData>
        </a:graphic>
      </p:graphicFrame>
      <p:pic>
        <p:nvPicPr>
          <p:cNvPr id="8" name="Picture 7"/>
          <p:cNvPicPr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233" t="106" r="9406" b="4609"/>
          <a:stretch/>
        </p:blipFill>
        <p:spPr>
          <a:xfrm>
            <a:off x="0" y="453529"/>
            <a:ext cx="12183668" cy="6404268"/>
          </a:xfrm>
          <a:prstGeom prst="rect">
            <a:avLst/>
          </a:prstGeom>
        </p:spPr>
      </p:pic>
      <p:sp>
        <p:nvSpPr>
          <p:cNvPr id="28" name="TitleRectangle"/>
          <p:cNvSpPr txBox="1">
            <a:spLocks/>
          </p:cNvSpPr>
          <p:nvPr userDrawn="1"/>
        </p:nvSpPr>
        <p:spPr>
          <a:xfrm>
            <a:off x="2837962" y="-8515"/>
            <a:ext cx="9354038" cy="3648610"/>
          </a:xfrm>
          <a:prstGeom prst="rect">
            <a:avLst/>
          </a:prstGeom>
          <a:solidFill>
            <a:srgbClr val="002960">
              <a:alpha val="92000"/>
            </a:srgbClr>
          </a:solidFill>
        </p:spPr>
        <p:txBody>
          <a:bodyPr vert="horz" wrap="square" lIns="220387" tIns="1469249" rIns="220387" bIns="110194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0"/>
              </a:spcAft>
              <a:buFont typeface="Arial" pitchFamily="34" charset="0"/>
              <a:buNone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Lucida Grande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65" dirty="0">
                <a:solidFill>
                  <a:srgbClr val="00ADEF"/>
                </a:solidFill>
              </a:rPr>
              <a:t>
</a:t>
            </a:r>
            <a:r>
              <a:rPr lang="en-US" sz="3265" dirty="0" smtClean="0">
                <a:solidFill>
                  <a:srgbClr val="00ADEF"/>
                </a:solidFill>
              </a:rPr>
              <a:t>    </a:t>
            </a:r>
            <a:r>
              <a:rPr lang="en-US" sz="3265" dirty="0">
                <a:solidFill>
                  <a:srgbClr val="00ADEF"/>
                </a:solidFill>
              </a:rPr>
              <a:t/>
            </a:r>
            <a:br>
              <a:rPr lang="en-US" sz="3265" dirty="0">
                <a:solidFill>
                  <a:srgbClr val="00ADEF"/>
                </a:solidFill>
              </a:rPr>
            </a:br>
            <a:endParaRPr lang="en-US" sz="3265" dirty="0">
              <a:solidFill>
                <a:srgbClr val="00ADEF"/>
              </a:solidFill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3085967" y="1463555"/>
            <a:ext cx="8478152" cy="50244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265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085967" y="2876668"/>
            <a:ext cx="8478152" cy="21982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28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7" y="3288582"/>
            <a:ext cx="8478152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28" dirty="0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sp>
        <p:nvSpPr>
          <p:cNvPr id="27" name="Disclaimer-English (United States)" hidden="1"/>
          <p:cNvSpPr>
            <a:spLocks noChangeArrowheads="1"/>
          </p:cNvSpPr>
          <p:nvPr userDrawn="1"/>
        </p:nvSpPr>
        <p:spPr bwMode="black">
          <a:xfrm>
            <a:off x="3085967" y="6415501"/>
            <a:ext cx="4822214" cy="37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noAutofit/>
          </a:bodyPr>
          <a:lstStyle/>
          <a:p>
            <a:pPr defTabSz="8212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16" dirty="0">
                <a:solidFill>
                  <a:srgbClr val="FFFFFF"/>
                </a:solidFill>
              </a:rPr>
              <a:t>CONFIDENTIAL AND PROPRIETARY</a:t>
            </a:r>
          </a:p>
          <a:p>
            <a:pPr defTabSz="8212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16" dirty="0">
                <a:solidFill>
                  <a:srgbClr val="FFFFFF"/>
                </a:solidFill>
              </a:rPr>
              <a:t>Any use of this material without specific permission of McKinsey &amp; Company is strictly prohibited</a:t>
            </a:r>
          </a:p>
        </p:txBody>
      </p:sp>
      <p:sp>
        <p:nvSpPr>
          <p:cNvPr id="2" name="Working Draft Text" hidden="1"/>
          <p:cNvSpPr txBox="1"/>
          <p:nvPr userDrawn="1"/>
        </p:nvSpPr>
        <p:spPr>
          <a:xfrm>
            <a:off x="8034409" y="6349400"/>
            <a:ext cx="1085554" cy="21788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16" b="1" smtClean="0">
                <a:solidFill>
                  <a:srgbClr val="FFFFFF"/>
                </a:solidFill>
              </a:rPr>
              <a:t>WORKING DRAFT</a:t>
            </a:r>
            <a:endParaRPr lang="ru-RU" sz="816" b="1">
              <a:solidFill>
                <a:srgbClr val="FFFFFF"/>
              </a:solidFill>
            </a:endParaRPr>
          </a:p>
        </p:txBody>
      </p:sp>
      <p:sp>
        <p:nvSpPr>
          <p:cNvPr id="4" name="Working Draft" hidden="1"/>
          <p:cNvSpPr txBox="1"/>
          <p:nvPr userDrawn="1"/>
        </p:nvSpPr>
        <p:spPr>
          <a:xfrm>
            <a:off x="8034410" y="6478979"/>
            <a:ext cx="2954655" cy="21788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16" smtClean="0">
                <a:solidFill>
                  <a:srgbClr val="FFFFFF"/>
                </a:solidFill>
              </a:rPr>
              <a:t>Last Modified 06.04.2017 15:27 Central Asia Standard Time</a:t>
            </a:r>
            <a:endParaRPr lang="ru-RU" sz="816">
              <a:solidFill>
                <a:srgbClr val="FFFFFF"/>
              </a:solidFill>
            </a:endParaRPr>
          </a:p>
        </p:txBody>
      </p:sp>
      <p:sp>
        <p:nvSpPr>
          <p:cNvPr id="6" name="Printed" hidden="1"/>
          <p:cNvSpPr txBox="1"/>
          <p:nvPr userDrawn="1"/>
        </p:nvSpPr>
        <p:spPr>
          <a:xfrm>
            <a:off x="8034409" y="6608559"/>
            <a:ext cx="2666114" cy="21788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16" smtClean="0">
                <a:solidFill>
                  <a:srgbClr val="FFFFFF"/>
                </a:solidFill>
              </a:rPr>
              <a:t>Printed 06.04.2017 08:36 Central Asia Standard Time</a:t>
            </a:r>
            <a:endParaRPr lang="ru-RU" sz="816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231022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5741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p:oleObj spid="_x0000_s10312" name="think-cell Slide" r:id="rId3" imgW="360" imgH="360" progId="">
              <p:embed/>
            </p:oleObj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40177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11652053" y="6640499"/>
            <a:ext cx="128240" cy="12554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816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16" dirty="0">
              <a:solidFill>
                <a:srgbClr val="FFFFFF"/>
              </a:solidFill>
            </a:endParaRPr>
          </a:p>
        </p:txBody>
      </p:sp>
      <p:sp>
        <p:nvSpPr>
          <p:cNvPr id="16" name="SlideLogoText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10485994" y="6640499"/>
            <a:ext cx="1029128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3526" fontAlgn="base">
              <a:spcBef>
                <a:spcPct val="0"/>
              </a:spcBef>
              <a:spcAft>
                <a:spcPct val="0"/>
              </a:spcAft>
            </a:pPr>
            <a:r>
              <a:rPr lang="en-US" sz="816" dirty="0">
                <a:solidFill>
                  <a:srgbClr val="FFFFFF"/>
                </a:solidFill>
              </a:rPr>
              <a:t>McKinsey &amp; Company</a:t>
            </a:r>
          </a:p>
        </p:txBody>
      </p:sp>
      <p:sp>
        <p:nvSpPr>
          <p:cNvPr id="5" name="doc id"/>
          <p:cNvSpPr txBox="1">
            <a:spLocks noChangeArrowheads="1"/>
          </p:cNvSpPr>
          <p:nvPr userDrawn="1"/>
        </p:nvSpPr>
        <p:spPr bwMode="white">
          <a:xfrm>
            <a:off x="11026102" y="37255"/>
            <a:ext cx="863529" cy="118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16" smtClean="0">
                <a:solidFill>
                  <a:srgbClr val="C5C5C5"/>
                </a:solidFill>
                <a:latin typeface="Arial"/>
              </a:rPr>
              <a:t>MSW-KZK025-20170123-BJ1sp-r</a:t>
            </a:r>
            <a:endParaRPr lang="en-US" sz="816" dirty="0">
              <a:solidFill>
                <a:srgbClr val="C5C5C5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95484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p:oleObj spid="_x0000_s11336" name="think-cell Slide" r:id="rId3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18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5663-0C8C-4ECB-84C2-FAFD5081FF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103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34DB7-7D9C-40EC-ABCA-BE22C968E2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410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B934E-1109-4849-9390-D9C75284AF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110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4D68-F0D7-4B7B-98F4-B0581CEEA0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5256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C950-C0BE-4634-B30F-F7D711533F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764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0A00-C2BA-43CB-A029-7B44BC1AB2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2891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A46F-960A-474B-9B8F-46F0AC00FA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831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787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6424-A622-45D5-B548-5AF1B76BC17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562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3300-6224-49C8-A689-A6A98CA36A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53922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6105-C2EB-4E4E-B4EC-B2646E84CD2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2744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0676-BADF-4A81-8326-F47B643F5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814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330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8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085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214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06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01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12.xml"/><Relationship Id="rId7" Type="http://schemas.openxmlformats.org/officeDocument/2006/relationships/slideLayout" Target="../slideLayouts/slideLayout18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5" Type="http://schemas.openxmlformats.org/officeDocument/2006/relationships/tags" Target="../tags/tag16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7.xml"/><Relationship Id="rId20" Type="http://schemas.openxmlformats.org/officeDocument/2006/relationships/tags" Target="../tags/tag1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ags" Target="../tags/tag2.xml"/><Relationship Id="rId24" Type="http://schemas.openxmlformats.org/officeDocument/2006/relationships/tags" Target="../tags/tag15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6.xml"/><Relationship Id="rId23" Type="http://schemas.openxmlformats.org/officeDocument/2006/relationships/tags" Target="../tags/tag14.xml"/><Relationship Id="rId10" Type="http://schemas.openxmlformats.org/officeDocument/2006/relationships/tags" Target="../tags/tag1.xml"/><Relationship Id="rId19" Type="http://schemas.openxmlformats.org/officeDocument/2006/relationships/tags" Target="../tags/tag10.xml"/><Relationship Id="rId4" Type="http://schemas.openxmlformats.org/officeDocument/2006/relationships/slideLayout" Target="../slideLayouts/slideLayout15.xml"/><Relationship Id="rId9" Type="http://schemas.openxmlformats.org/officeDocument/2006/relationships/vmlDrawing" Target="../drawings/vmlDrawing1.vml"/><Relationship Id="rId14" Type="http://schemas.openxmlformats.org/officeDocument/2006/relationships/tags" Target="../tags/tag5.xml"/><Relationship Id="rId22" Type="http://schemas.openxmlformats.org/officeDocument/2006/relationships/tags" Target="../tags/tag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32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" Type="http://schemas.openxmlformats.org/officeDocument/2006/relationships/slideLayout" Target="../slideLayouts/slideLayout20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slideLayout" Target="../slideLayouts/slideLayout19.xml"/><Relationship Id="rId6" Type="http://schemas.openxmlformats.org/officeDocument/2006/relationships/vmlDrawing" Target="../drawings/vmlDrawing5.vml"/><Relationship Id="rId11" Type="http://schemas.openxmlformats.org/officeDocument/2006/relationships/tags" Target="../tags/tag22.xml"/><Relationship Id="rId5" Type="http://schemas.openxmlformats.org/officeDocument/2006/relationships/theme" Target="../theme/theme3.xml"/><Relationship Id="rId15" Type="http://schemas.openxmlformats.org/officeDocument/2006/relationships/tags" Target="../tags/tag26.xml"/><Relationship Id="rId23" Type="http://schemas.openxmlformats.org/officeDocument/2006/relationships/oleObject" Target="../embeddings/oleObject5.bin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slideLayout" Target="../slideLayouts/slideLayout22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p:oleObj spid="_x0000_s3225" name="think-cell Slide" r:id="rId26" imgW="360" imgH="360" progId="">
              <p:embed/>
            </p:oleObj>
          </a:graphicData>
        </a:graphic>
      </p:graphicFrame>
      <p:sp>
        <p:nvSpPr>
          <p:cNvPr id="6" name="Rectangle 5" hidden="1"/>
          <p:cNvSpPr/>
          <p:nvPr>
            <p:custDataLst>
              <p:tags r:id="rId10"/>
            </p:custDataLst>
          </p:nvPr>
        </p:nvSpPr>
        <p:spPr bwMode="auto">
          <a:xfrm>
            <a:off x="0" y="0"/>
            <a:ext cx="215979" cy="16197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61985" y="234864"/>
            <a:ext cx="11725485" cy="31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 smtClean="0"/>
              <a:t>Click to edit Master title style</a:t>
            </a:r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61985" y="77303"/>
            <a:ext cx="501740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16" cap="all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61985" y="566136"/>
            <a:ext cx="11725485" cy="25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32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161985" y="6432273"/>
            <a:ext cx="11725485" cy="333805"/>
            <a:chOff x="119063" y="6304223"/>
            <a:chExt cx="8618537" cy="327160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304223"/>
              <a:ext cx="8618537" cy="125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16" dirty="0">
                  <a:solidFill>
                    <a:srgbClr val="80808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505836"/>
              <a:ext cx="7200000" cy="125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n-US" sz="816" dirty="0">
                  <a:solidFill>
                    <a:srgbClr val="808080"/>
                  </a:solidFill>
                </a:rPr>
                <a:t>SOURCE: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08" y="1991016"/>
            <a:ext cx="5853024" cy="10990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 smtClean="0"/>
              <a:t>Click to edit Master text styles</a:t>
            </a:r>
          </a:p>
          <a:p>
            <a:pPr lvl="1" latinLnBrk="0"/>
            <a:r>
              <a:rPr lang="en-US" smtClean="0"/>
              <a:t>Second level</a:t>
            </a:r>
          </a:p>
          <a:p>
            <a:pPr lvl="2" latinLnBrk="0"/>
            <a:r>
              <a:rPr lang="en-US" smtClean="0"/>
              <a:t>Third level</a:t>
            </a:r>
          </a:p>
          <a:p>
            <a:pPr lvl="3" latinLnBrk="0"/>
            <a:r>
              <a:rPr lang="en-US" smtClean="0"/>
              <a:t>Fourth level</a:t>
            </a:r>
          </a:p>
          <a:p>
            <a:pPr lvl="4" latinLnBrk="0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07" y="1270343"/>
            <a:ext cx="5801189" cy="531276"/>
            <a:chOff x="915" y="702"/>
            <a:chExt cx="2686" cy="328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02"/>
              <a:ext cx="2686" cy="3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32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32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11404511" y="291554"/>
            <a:ext cx="482953" cy="153247"/>
            <a:chOff x="8385792" y="285750"/>
            <a:chExt cx="354983" cy="150196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385792" y="285750"/>
              <a:ext cx="354983" cy="15019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816" dirty="0">
                  <a:solidFill>
                    <a:srgbClr val="808080"/>
                  </a:solidFill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5792" y="285750"/>
              <a:ext cx="0" cy="150196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5792" y="435946"/>
              <a:ext cx="354983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3" name="SlideBottomBar" hidden="1"/>
          <p:cNvSpPr/>
          <p:nvPr userDrawn="1"/>
        </p:nvSpPr>
        <p:spPr>
          <a:xfrm>
            <a:off x="11479249" y="6307690"/>
            <a:ext cx="62201" cy="12634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10760222" y="285075"/>
            <a:ext cx="864940" cy="1017696"/>
            <a:chOff x="7835905" y="279400"/>
            <a:chExt cx="635753" cy="997436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10341440" y="285075"/>
            <a:ext cx="1283938" cy="745579"/>
            <a:chOff x="7540629" y="279400"/>
            <a:chExt cx="943728" cy="730736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10669509" y="255920"/>
            <a:ext cx="955651" cy="1333054"/>
            <a:chOff x="7769225" y="250825"/>
            <a:chExt cx="702428" cy="1306516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sp>
        <p:nvSpPr>
          <p:cNvPr id="5" name="Working Draft" hidden="1"/>
          <p:cNvSpPr txBox="1"/>
          <p:nvPr userDrawn="1"/>
        </p:nvSpPr>
        <p:spPr>
          <a:xfrm rot="5400000">
            <a:off x="10809813" y="2592537"/>
            <a:ext cx="2591592" cy="1865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612" smtClean="0">
                <a:solidFill>
                  <a:srgbClr val="808080"/>
                </a:solidFill>
              </a:rPr>
              <a:t>Last Modified 06.04.2017 15:27 Central Asia Standard Time</a:t>
            </a:r>
            <a:endParaRPr lang="ru-RU" sz="612">
              <a:solidFill>
                <a:srgbClr val="808080"/>
              </a:solidFill>
            </a:endParaRPr>
          </a:p>
        </p:txBody>
      </p:sp>
      <p:sp>
        <p:nvSpPr>
          <p:cNvPr id="7" name="Printed" hidden="1"/>
          <p:cNvSpPr txBox="1"/>
          <p:nvPr userDrawn="1"/>
        </p:nvSpPr>
        <p:spPr>
          <a:xfrm rot="5400000">
            <a:off x="11457711" y="4489136"/>
            <a:ext cx="1295796" cy="28071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612" smtClean="0">
                <a:solidFill>
                  <a:srgbClr val="808080"/>
                </a:solidFill>
              </a:rPr>
              <a:t>Printed 06.04.2017 08:36 Central Asia Standard Time</a:t>
            </a:r>
            <a:endParaRPr lang="ru-RU" sz="612">
              <a:solidFill>
                <a:srgbClr val="808080"/>
              </a:solidFill>
            </a:endParaRPr>
          </a:p>
        </p:txBody>
      </p:sp>
      <p:sp>
        <p:nvSpPr>
          <p:cNvPr id="63" name="Slide Number"/>
          <p:cNvSpPr txBox="1">
            <a:spLocks/>
          </p:cNvSpPr>
          <p:nvPr userDrawn="1"/>
        </p:nvSpPr>
        <p:spPr bwMode="auto">
          <a:xfrm>
            <a:off x="11800046" y="6608163"/>
            <a:ext cx="158697" cy="1569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US" sz="10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1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54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0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758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09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061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212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42C328C1-A84F-4A39-A664-DBA00541A8C6}" type="slidenum">
              <a:rPr sz="1020">
                <a:solidFill>
                  <a:srgbClr val="808080"/>
                </a:solidFill>
              </a:rPr>
              <a:pPr/>
              <a:t>‹#›</a:t>
            </a:fld>
            <a:endParaRPr sz="102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44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32" r:id="rId6"/>
    <p:sldLayoutId id="214748373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2041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428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428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428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428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428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p:oleObj spid="_x0000_s8264" name="think-cell Slide" r:id="rId23" imgW="360" imgH="360" progId="">
              <p:embed/>
            </p:oleObj>
          </a:graphicData>
        </a:graphic>
      </p:graphicFrame>
      <p:sp>
        <p:nvSpPr>
          <p:cNvPr id="6" name="Rectangle 5" hidden="1"/>
          <p:cNvSpPr/>
          <p:nvPr>
            <p:custDataLst>
              <p:tags r:id="rId7"/>
            </p:custDataLst>
          </p:nvPr>
        </p:nvSpPr>
        <p:spPr bwMode="auto">
          <a:xfrm>
            <a:off x="0" y="0"/>
            <a:ext cx="215979" cy="16197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61985" y="234864"/>
            <a:ext cx="11725485" cy="31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 smtClean="0"/>
              <a:t>Click to edit Master title style</a:t>
            </a:r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61985" y="77303"/>
            <a:ext cx="501740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16" cap="all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61985" y="566136"/>
            <a:ext cx="11725485" cy="25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32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161985" y="6432273"/>
            <a:ext cx="11725485" cy="333805"/>
            <a:chOff x="119063" y="6304223"/>
            <a:chExt cx="8618537" cy="327160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304223"/>
              <a:ext cx="8618537" cy="125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16" dirty="0">
                  <a:solidFill>
                    <a:srgbClr val="80808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505836"/>
              <a:ext cx="7200000" cy="125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n-US" sz="816" dirty="0">
                  <a:solidFill>
                    <a:srgbClr val="808080"/>
                  </a:solidFill>
                </a:rPr>
                <a:t>SOURCE: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08" y="1991016"/>
            <a:ext cx="5853024" cy="10990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 smtClean="0"/>
              <a:t>Click to edit Master text styles</a:t>
            </a:r>
          </a:p>
          <a:p>
            <a:pPr lvl="1" latinLnBrk="0"/>
            <a:r>
              <a:rPr lang="en-US" smtClean="0"/>
              <a:t>Second level</a:t>
            </a:r>
          </a:p>
          <a:p>
            <a:pPr lvl="2" latinLnBrk="0"/>
            <a:r>
              <a:rPr lang="en-US" smtClean="0"/>
              <a:t>Third level</a:t>
            </a:r>
          </a:p>
          <a:p>
            <a:pPr lvl="3" latinLnBrk="0"/>
            <a:r>
              <a:rPr lang="en-US" smtClean="0"/>
              <a:t>Fourth level</a:t>
            </a:r>
          </a:p>
          <a:p>
            <a:pPr lvl="4" latinLnBrk="0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07" y="1270343"/>
            <a:ext cx="5801189" cy="531276"/>
            <a:chOff x="915" y="702"/>
            <a:chExt cx="2686" cy="328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02"/>
              <a:ext cx="2686" cy="3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32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32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11404511" y="291554"/>
            <a:ext cx="482953" cy="153247"/>
            <a:chOff x="8385792" y="285750"/>
            <a:chExt cx="354983" cy="150196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385792" y="285750"/>
              <a:ext cx="354983" cy="15019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816" dirty="0">
                  <a:solidFill>
                    <a:srgbClr val="808080"/>
                  </a:solidFill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5792" y="285750"/>
              <a:ext cx="0" cy="150196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5792" y="435946"/>
              <a:ext cx="354983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3" name="SlideBottomBar" hidden="1"/>
          <p:cNvSpPr/>
          <p:nvPr userDrawn="1"/>
        </p:nvSpPr>
        <p:spPr>
          <a:xfrm>
            <a:off x="11479249" y="6307690"/>
            <a:ext cx="62201" cy="12634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10760222" y="285075"/>
            <a:ext cx="864940" cy="1017696"/>
            <a:chOff x="7835905" y="279400"/>
            <a:chExt cx="635753" cy="997436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10341440" y="285075"/>
            <a:ext cx="1283938" cy="745579"/>
            <a:chOff x="7540629" y="279400"/>
            <a:chExt cx="943728" cy="730736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10669509" y="255920"/>
            <a:ext cx="955651" cy="1333054"/>
            <a:chOff x="7769225" y="250825"/>
            <a:chExt cx="702428" cy="1306516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32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381753" cy="184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sp>
        <p:nvSpPr>
          <p:cNvPr id="5" name="Working Draft" hidden="1"/>
          <p:cNvSpPr txBox="1"/>
          <p:nvPr userDrawn="1"/>
        </p:nvSpPr>
        <p:spPr>
          <a:xfrm rot="5400000">
            <a:off x="10809813" y="2592537"/>
            <a:ext cx="2591592" cy="1865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612" smtClean="0">
                <a:solidFill>
                  <a:srgbClr val="808080"/>
                </a:solidFill>
              </a:rPr>
              <a:t>Last Modified 06.04.2017 15:27 Central Asia Standard Time</a:t>
            </a:r>
            <a:endParaRPr lang="ru-RU" sz="612">
              <a:solidFill>
                <a:srgbClr val="808080"/>
              </a:solidFill>
            </a:endParaRPr>
          </a:p>
        </p:txBody>
      </p:sp>
      <p:sp>
        <p:nvSpPr>
          <p:cNvPr id="7" name="Printed" hidden="1"/>
          <p:cNvSpPr txBox="1"/>
          <p:nvPr userDrawn="1"/>
        </p:nvSpPr>
        <p:spPr>
          <a:xfrm rot="5400000">
            <a:off x="11457711" y="4489136"/>
            <a:ext cx="1295796" cy="28071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612" smtClean="0">
                <a:solidFill>
                  <a:srgbClr val="808080"/>
                </a:solidFill>
              </a:rPr>
              <a:t>Printed 06.04.2017 08:36 Central Asia Standard Time</a:t>
            </a:r>
            <a:endParaRPr lang="ru-RU" sz="612">
              <a:solidFill>
                <a:srgbClr val="808080"/>
              </a:solidFill>
            </a:endParaRPr>
          </a:p>
        </p:txBody>
      </p:sp>
      <p:sp>
        <p:nvSpPr>
          <p:cNvPr id="63" name="Slide Number"/>
          <p:cNvSpPr txBox="1">
            <a:spLocks/>
          </p:cNvSpPr>
          <p:nvPr userDrawn="1"/>
        </p:nvSpPr>
        <p:spPr bwMode="auto">
          <a:xfrm>
            <a:off x="11800046" y="6608163"/>
            <a:ext cx="158697" cy="1569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US" sz="10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1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03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54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07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758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09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061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212" algn="l" defTabSz="914303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42C328C1-A84F-4A39-A664-DBA00541A8C6}" type="slidenum">
              <a:rPr sz="1020">
                <a:solidFill>
                  <a:srgbClr val="808080"/>
                </a:solidFill>
              </a:rPr>
              <a:pPr/>
              <a:t>‹#›</a:t>
            </a:fld>
            <a:endParaRPr sz="102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53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2041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428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428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428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428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428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E031-C2B9-4075-8623-8E0596D373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890A3-6440-48DA-A424-80D9AA57E5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986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 txBox="1">
            <a:spLocks/>
          </p:cNvSpPr>
          <p:nvPr/>
        </p:nvSpPr>
        <p:spPr bwMode="auto">
          <a:xfrm>
            <a:off x="1381601" y="1897770"/>
            <a:ext cx="9428798" cy="2083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ctr"/>
          <a:lstStyle>
            <a:lvl1pPr>
              <a:spcBef>
                <a:spcPts val="600"/>
              </a:spcBef>
              <a:buClr>
                <a:srgbClr val="28166F"/>
              </a:buClr>
              <a:buSzPct val="100000"/>
              <a:buFont typeface="Wingdings" pitchFamily="2" charset="2"/>
              <a:buChar char=""/>
              <a:defRPr sz="24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Приказы по разделению пакетов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медицинской помощи в рамках ГОБМП и                            в системе ОСМС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435" name="Подзаголовок 2"/>
          <p:cNvSpPr txBox="1">
            <a:spLocks/>
          </p:cNvSpPr>
          <p:nvPr/>
        </p:nvSpPr>
        <p:spPr bwMode="auto">
          <a:xfrm>
            <a:off x="2588626" y="5367350"/>
            <a:ext cx="6866468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defTabSz="912813">
              <a:spcBef>
                <a:spcPts val="600"/>
              </a:spcBef>
              <a:buClr>
                <a:srgbClr val="28166F"/>
              </a:buClr>
              <a:buSzPct val="100000"/>
              <a:buFont typeface="Wingdings" pitchFamily="2" charset="2"/>
              <a:buChar char=""/>
              <a:defRPr sz="24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1363" indent="-284163" defTabSz="912813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defTabSz="912813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defTabSz="912813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defTabSz="912813">
              <a:spcBef>
                <a:spcPts val="500"/>
              </a:spcBef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1281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28166F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lang="ru-RU" altLang="ru-RU" sz="1600" b="1" dirty="0" smtClean="0">
                <a:latin typeface="Century Gothic" panose="020B0502020202020204" pitchFamily="34" charset="0"/>
              </a:rPr>
              <a:t>Директор Департамента организации медицинской помощи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lang="ru-RU" altLang="ru-RU" sz="1600" b="1" dirty="0" err="1" smtClean="0">
                <a:latin typeface="Century Gothic" panose="020B0502020202020204" pitchFamily="34" charset="0"/>
              </a:rPr>
              <a:t>Хорошаш</a:t>
            </a:r>
            <a:r>
              <a:rPr lang="ru-RU" altLang="ru-RU" sz="1600" b="1" dirty="0" smtClean="0">
                <a:latin typeface="Century Gothic" panose="020B0502020202020204" pitchFamily="34" charset="0"/>
              </a:rPr>
              <a:t> А.Н.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lang="ru-RU" altLang="ru-RU" sz="1600" dirty="0">
              <a:latin typeface="Century Gothic" panose="020B0502020202020204" pitchFamily="34" charset="0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lang="ru-RU" altLang="ru-RU" sz="1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</a:t>
            </a:r>
            <a:r>
              <a:rPr lang="ru-RU" alt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юль 2019 г.</a:t>
            </a:r>
          </a:p>
        </p:txBody>
      </p:sp>
      <p:pic>
        <p:nvPicPr>
          <p:cNvPr id="18436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0469"/>
          <a:stretch>
            <a:fillRect/>
          </a:stretch>
        </p:blipFill>
        <p:spPr bwMode="auto">
          <a:xfrm>
            <a:off x="348062" y="238867"/>
            <a:ext cx="1096433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092" y="338397"/>
            <a:ext cx="12192000" cy="400050"/>
          </a:xfrm>
          <a:prstGeom prst="rect">
            <a:avLst/>
          </a:prstGeom>
        </p:spPr>
        <p:txBody>
          <a:bodyPr lIns="91435" tIns="45718" rIns="91435" bIns="45718">
            <a:spAutoFit/>
          </a:bodyPr>
          <a:lstStyle/>
          <a:p>
            <a:pPr algn="ctr" defTabSz="914354">
              <a:defRPr/>
            </a:pPr>
            <a:r>
              <a:rPr lang="ru-RU" sz="2000" b="1" kern="0" dirty="0">
                <a:solidFill>
                  <a:prstClr val="black"/>
                </a:solidFill>
                <a:latin typeface="Century Gothic" panose="020B0502020202020204" pitchFamily="34" charset="0"/>
              </a:rPr>
              <a:t>Министерство здравоохранения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xmlns="" val="21092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-1" y="0"/>
            <a:ext cx="12192000" cy="457200"/>
          </a:xfrm>
          <a:prstGeom prst="rect">
            <a:avLst/>
          </a:prstGeom>
          <a:solidFill>
            <a:srgbClr val="C9F0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199" tIns="36199" rIns="36199" bIns="36199" rtlCol="0" anchor="ctr" anchorCtr="0"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65BD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defTabSz="900255">
              <a:tabLst>
                <a:tab pos="271358" algn="l"/>
              </a:tabLst>
            </a:pPr>
            <a:endParaRPr lang="ru-RU" altLang="ru-RU" sz="2000" b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Rectangle 22"/>
          <p:cNvSpPr>
            <a:spLocks/>
          </p:cNvSpPr>
          <p:nvPr/>
        </p:nvSpPr>
        <p:spPr>
          <a:xfrm>
            <a:off x="1221341" y="981779"/>
            <a:ext cx="10489690" cy="555089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45352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en-GB" sz="1428" b="1" dirty="0">
              <a:solidFill>
                <a:srgbClr val="002960"/>
              </a:solidFill>
            </a:endParaRPr>
          </a:p>
        </p:txBody>
      </p:sp>
      <p:sp>
        <p:nvSpPr>
          <p:cNvPr id="41" name="Заголовок 11"/>
          <p:cNvSpPr txBox="1">
            <a:spLocks/>
          </p:cNvSpPr>
          <p:nvPr/>
        </p:nvSpPr>
        <p:spPr>
          <a:xfrm>
            <a:off x="52323" y="-30293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3526" fontAlgn="base">
              <a:lnSpc>
                <a:spcPct val="100000"/>
              </a:lnSpc>
              <a:spcAft>
                <a:spcPct val="0"/>
              </a:spcAft>
              <a:tabLst>
                <a:tab pos="275353" algn="l"/>
              </a:tabLst>
              <a:defRPr/>
            </a:pPr>
            <a:r>
              <a:rPr lang="en-US" sz="2400" b="1" kern="0" dirty="0" smtClean="0">
                <a:solidFill>
                  <a:srgbClr val="002960"/>
                </a:solidFill>
                <a:latin typeface="Arial"/>
              </a:rPr>
              <a:t>III. </a:t>
            </a:r>
            <a:r>
              <a:rPr lang="ru-RU" sz="2400" b="1" kern="0" dirty="0" smtClean="0">
                <a:solidFill>
                  <a:srgbClr val="002960"/>
                </a:solidFill>
                <a:latin typeface="Arial"/>
              </a:rPr>
              <a:t>Совершенствование Правил </a:t>
            </a:r>
            <a:r>
              <a:rPr lang="ru-RU" sz="2400" b="1" kern="0" dirty="0">
                <a:solidFill>
                  <a:srgbClr val="002960"/>
                </a:solidFill>
                <a:latin typeface="Arial"/>
              </a:rPr>
              <a:t>оказания </a:t>
            </a:r>
            <a:r>
              <a:rPr lang="ru-RU" sz="2400" b="1" kern="0" dirty="0" err="1">
                <a:solidFill>
                  <a:srgbClr val="002960"/>
                </a:solidFill>
                <a:latin typeface="Arial"/>
              </a:rPr>
              <a:t>стационарозамещающей</a:t>
            </a:r>
            <a:r>
              <a:rPr lang="ru-RU" sz="2400" b="1" kern="0" dirty="0">
                <a:solidFill>
                  <a:srgbClr val="002960"/>
                </a:solidFill>
                <a:latin typeface="Arial"/>
              </a:rPr>
              <a:t> помощи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47134" y="3757226"/>
            <a:ext cx="6301130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ru-RU" sz="10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29"/>
          <p:cNvGrpSpPr/>
          <p:nvPr/>
        </p:nvGrpSpPr>
        <p:grpSpPr>
          <a:xfrm>
            <a:off x="1608372" y="511581"/>
            <a:ext cx="9143461" cy="527360"/>
            <a:chOff x="0" y="1348879"/>
            <a:chExt cx="8961438" cy="568548"/>
          </a:xfrm>
        </p:grpSpPr>
        <p:sp>
          <p:nvSpPr>
            <p:cNvPr id="17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2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8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noFill/>
            <a:ln w="9525" cap="flat" cmpd="sng" algn="ctr">
              <a:solidFill>
                <a:srgbClr val="0065BD"/>
              </a:solidFill>
              <a:prstDash val="solid"/>
            </a:ln>
            <a:effectLst/>
          </p:spPr>
        </p:cxnSp>
      </p:grpSp>
      <p:sp>
        <p:nvSpPr>
          <p:cNvPr id="4" name="TextBox 3"/>
          <p:cNvSpPr txBox="1"/>
          <p:nvPr/>
        </p:nvSpPr>
        <p:spPr>
          <a:xfrm>
            <a:off x="1453943" y="1202245"/>
            <a:ext cx="976213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266700">
              <a:buAutoNum type="arabicPeriod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Разделены перечни заболеваний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 кодам МКБ-10 в рамках ГОБМП и в системе ОСМС: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defTabSz="266700">
              <a:buAutoNum type="arabicPeriod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66700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МКБ-10</a:t>
            </a: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ГОБМП: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социально-значимые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и 25 групп заболеваний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подлежащих, динамическому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наблюдению 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ОСМС: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заболевания, за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исключением вышеуказанных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заболеваний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66700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 Единый перечень (в рамках ГОБМП и в системе ОСМС) операций и манипуляций по кодам МКБ-9 для преимущественного лечения 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дневном стационаре</a:t>
            </a:r>
          </a:p>
          <a:p>
            <a:pPr algn="just" defTabSz="266700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66700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МКБ-9  </a:t>
            </a: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26670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5805225"/>
              </p:ext>
            </p:extLst>
          </p:nvPr>
        </p:nvGraphicFramePr>
        <p:xfrm>
          <a:off x="2573106" y="1736521"/>
          <a:ext cx="7921520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380"/>
                <a:gridCol w="1980380"/>
                <a:gridCol w="1980380"/>
                <a:gridCol w="1980380"/>
              </a:tblGrid>
              <a:tr h="32743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городе (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1 344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кодов)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селе (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969 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кодов)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00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ГОБМП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ГОБМП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3885126"/>
              </p:ext>
            </p:extLst>
          </p:nvPr>
        </p:nvGraphicFramePr>
        <p:xfrm>
          <a:off x="2461675" y="4469210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городе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селе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ДС при АПО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ДС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 КС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ДС при АПО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ДС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 КС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 smtClean="0"/>
              <a:t>10</a:t>
            </a:r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608372" y="5859087"/>
            <a:ext cx="5570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зависимости от основного заболевания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24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-1" y="0"/>
            <a:ext cx="12192000" cy="457200"/>
          </a:xfrm>
          <a:prstGeom prst="rect">
            <a:avLst/>
          </a:prstGeom>
          <a:solidFill>
            <a:srgbClr val="C9F0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199" tIns="36199" rIns="36199" bIns="36199" rtlCol="0" anchor="ctr" anchorCtr="0"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65BD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defTabSz="900255">
              <a:tabLst>
                <a:tab pos="271358" algn="l"/>
              </a:tabLst>
            </a:pPr>
            <a:endParaRPr lang="ru-RU" altLang="ru-RU" sz="2000" b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Rectangle 22"/>
          <p:cNvSpPr>
            <a:spLocks/>
          </p:cNvSpPr>
          <p:nvPr/>
        </p:nvSpPr>
        <p:spPr>
          <a:xfrm>
            <a:off x="767477" y="891852"/>
            <a:ext cx="10489690" cy="555089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45352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en-GB" sz="1428" b="1" dirty="0">
              <a:solidFill>
                <a:srgbClr val="002960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47134" y="3757226"/>
            <a:ext cx="6301130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ru-RU" sz="10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29"/>
          <p:cNvGrpSpPr/>
          <p:nvPr/>
        </p:nvGrpSpPr>
        <p:grpSpPr>
          <a:xfrm>
            <a:off x="1608372" y="511581"/>
            <a:ext cx="9143461" cy="527360"/>
            <a:chOff x="0" y="1348879"/>
            <a:chExt cx="8961438" cy="568548"/>
          </a:xfrm>
        </p:grpSpPr>
        <p:sp>
          <p:nvSpPr>
            <p:cNvPr id="17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2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8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noFill/>
            <a:ln w="9525" cap="flat" cmpd="sng" algn="ctr">
              <a:solidFill>
                <a:srgbClr val="0065BD"/>
              </a:solidFill>
              <a:prstDash val="solid"/>
            </a:ln>
            <a:effectLst/>
          </p:spPr>
        </p:cxnSp>
      </p:grpSp>
      <p:sp>
        <p:nvSpPr>
          <p:cNvPr id="4" name="TextBox 3"/>
          <p:cNvSpPr txBox="1"/>
          <p:nvPr/>
        </p:nvSpPr>
        <p:spPr>
          <a:xfrm>
            <a:off x="1299876" y="1038941"/>
            <a:ext cx="897663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266700">
              <a:buAutoNum type="arabicPeriod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Разделены перечни заболеваний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 кодам МКБ-10 в рамках ГОБМП и в системе ОСМС: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defTabSz="266700">
              <a:buAutoNum type="arabicPeriod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66700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МКБ-10</a:t>
            </a: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ГОБМП: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социально-значимые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и 25 групп заболеваний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подлежащих, динамическому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наблюдению 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ОСМС: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заболевания, за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исключением вышеуказанных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заболеваний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66700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 Единый перечень (в рамках ГОБМП и в системе ОСМС) операций и манипуляций по кодам МКБ-9 для преимущественного лечения 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круглосуточном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стационаре</a:t>
            </a: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66700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МКБ-9  </a:t>
            </a: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266700"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26670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0140764"/>
              </p:ext>
            </p:extLst>
          </p:nvPr>
        </p:nvGraphicFramePr>
        <p:xfrm>
          <a:off x="2573106" y="1736521"/>
          <a:ext cx="7921520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380"/>
                <a:gridCol w="1980380"/>
                <a:gridCol w="1980380"/>
                <a:gridCol w="1980380"/>
              </a:tblGrid>
              <a:tr h="32743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городе (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266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кодов)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селе (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178 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кодов)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00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ГОБМП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ГОБМП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8395006"/>
              </p:ext>
            </p:extLst>
          </p:nvPr>
        </p:nvGraphicFramePr>
        <p:xfrm>
          <a:off x="2461675" y="4605556"/>
          <a:ext cx="81280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</a:tblGrid>
              <a:tr h="28482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городе (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636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кодов)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селе (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кодов)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Заголовок 11"/>
          <p:cNvSpPr txBox="1">
            <a:spLocks/>
          </p:cNvSpPr>
          <p:nvPr/>
        </p:nvSpPr>
        <p:spPr>
          <a:xfrm>
            <a:off x="84102" y="-345431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3526" fontAlgn="base">
              <a:lnSpc>
                <a:spcPct val="100000"/>
              </a:lnSpc>
              <a:spcAft>
                <a:spcPct val="0"/>
              </a:spcAft>
              <a:tabLst>
                <a:tab pos="275353" algn="l"/>
              </a:tabLst>
              <a:defRPr/>
            </a:pPr>
            <a:r>
              <a:rPr lang="en-US" sz="2400" b="1" kern="0" dirty="0" smtClean="0">
                <a:solidFill>
                  <a:srgbClr val="002960"/>
                </a:solidFill>
                <a:latin typeface="Arial"/>
              </a:rPr>
              <a:t>IV. </a:t>
            </a:r>
            <a:r>
              <a:rPr lang="ru-RU" sz="2400" b="1" kern="0" dirty="0" smtClean="0">
                <a:solidFill>
                  <a:srgbClr val="002960"/>
                </a:solidFill>
                <a:latin typeface="Arial"/>
              </a:rPr>
              <a:t>Совершенствование </a:t>
            </a:r>
            <a:r>
              <a:rPr lang="ru-RU" sz="2400" b="1" kern="0" dirty="0">
                <a:solidFill>
                  <a:srgbClr val="002960"/>
                </a:solidFill>
                <a:latin typeface="Arial"/>
              </a:rPr>
              <a:t>Правил оказания стационарной помощи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 smtClean="0"/>
              <a:t>11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4429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Заголовок 1"/>
          <p:cNvSpPr txBox="1">
            <a:spLocks/>
          </p:cNvSpPr>
          <p:nvPr/>
        </p:nvSpPr>
        <p:spPr>
          <a:xfrm>
            <a:off x="-1" y="0"/>
            <a:ext cx="12192000" cy="457200"/>
          </a:xfrm>
          <a:prstGeom prst="rect">
            <a:avLst/>
          </a:prstGeom>
          <a:solidFill>
            <a:srgbClr val="C9F0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199" tIns="36199" rIns="36199" bIns="36199" rtlCol="0" anchor="ctr" anchorCtr="0"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65BD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defTabSz="900255">
              <a:tabLst>
                <a:tab pos="271358" algn="l"/>
              </a:tabLst>
            </a:pPr>
            <a:endParaRPr lang="ru-RU" altLang="ru-RU" sz="2000" b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3" name="Rectangle 22"/>
          <p:cNvSpPr>
            <a:spLocks/>
          </p:cNvSpPr>
          <p:nvPr/>
        </p:nvSpPr>
        <p:spPr>
          <a:xfrm>
            <a:off x="5265055" y="4083214"/>
            <a:ext cx="6787813" cy="131474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45352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en-GB" sz="1428" b="1" dirty="0">
              <a:solidFill>
                <a:srgbClr val="002960"/>
              </a:solidFill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gray">
          <a:xfrm>
            <a:off x="131080" y="4067080"/>
            <a:ext cx="5050233" cy="1330875"/>
          </a:xfrm>
          <a:prstGeom prst="rect">
            <a:avLst/>
          </a:prstGeom>
          <a:solidFill>
            <a:srgbClr val="C9F0FF"/>
          </a:solidFill>
          <a:ln w="12700">
            <a:noFill/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74638" tIns="73472" rIns="73472" bIns="73472" numCol="1" anchor="ctr" anchorCtr="0" compatLnSpc="1">
            <a:prstTxWarp prst="textNoShape">
              <a:avLst/>
            </a:prstTxWarp>
            <a:noAutofit/>
          </a:bodyPr>
          <a:lstStyle/>
          <a:p>
            <a:pPr marL="464862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en-GB" sz="1428" b="1" i="0" u="none" strike="noStrike" kern="0" cap="none" spc="0" normalizeH="0" baseline="0" noProof="0" dirty="0" smtClean="0">
              <a:ln>
                <a:noFill/>
              </a:ln>
              <a:solidFill>
                <a:srgbClr val="00296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1" name="Rectangle 22"/>
          <p:cNvSpPr>
            <a:spLocks/>
          </p:cNvSpPr>
          <p:nvPr/>
        </p:nvSpPr>
        <p:spPr>
          <a:xfrm>
            <a:off x="5158393" y="609597"/>
            <a:ext cx="6814073" cy="319628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45352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en-GB" sz="1428" b="1" dirty="0">
              <a:solidFill>
                <a:srgbClr val="002960"/>
              </a:solidFill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gray">
          <a:xfrm>
            <a:off x="131082" y="609597"/>
            <a:ext cx="5050232" cy="3196281"/>
          </a:xfrm>
          <a:prstGeom prst="rect">
            <a:avLst/>
          </a:prstGeom>
          <a:solidFill>
            <a:srgbClr val="C9F0FF"/>
          </a:solidFill>
          <a:ln w="12700">
            <a:noFill/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74638" tIns="73472" rIns="73472" bIns="73472" numCol="1" anchor="ctr" anchorCtr="0" compatLnSpc="1">
            <a:prstTxWarp prst="textNoShape">
              <a:avLst/>
            </a:prstTxWarp>
            <a:noAutofit/>
          </a:bodyPr>
          <a:lstStyle/>
          <a:p>
            <a:pPr marL="464862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en-GB" sz="1428" b="1" i="0" u="none" strike="noStrike" kern="0" cap="none" spc="0" normalizeH="0" baseline="0" noProof="0" dirty="0" smtClean="0">
              <a:ln>
                <a:noFill/>
              </a:ln>
              <a:solidFill>
                <a:srgbClr val="002960"/>
              </a:solidFill>
              <a:effectLst/>
              <a:uLnTx/>
              <a:uFillTx/>
              <a:latin typeface="Arial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6851713"/>
              </p:ext>
            </p:extLst>
          </p:nvPr>
        </p:nvGraphicFramePr>
        <p:xfrm>
          <a:off x="131082" y="617835"/>
          <a:ext cx="5063571" cy="3163330"/>
        </p:xfrm>
        <a:graphic>
          <a:graphicData uri="http://schemas.openxmlformats.org/drawingml/2006/table">
            <a:tbl>
              <a:tblPr/>
              <a:tblGrid>
                <a:gridCol w="5063571"/>
              </a:tblGrid>
              <a:tr h="3163330">
                <a:tc>
                  <a:txBody>
                    <a:bodyPr/>
                    <a:lstStyle/>
                    <a:p>
                      <a:pPr algn="ctr"/>
                      <a:r>
                        <a:rPr lang="kk-KZ" sz="1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Текущая редакция</a:t>
                      </a:r>
                    </a:p>
                    <a:p>
                      <a:pPr algn="l"/>
                      <a:r>
                        <a:rPr lang="kk-KZ" sz="1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sz="12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раний этап </a:t>
                      </a:r>
                      <a:r>
                        <a:rPr lang="kk-K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(в остром, подостром периоде заболевания или травмы)</a:t>
                      </a:r>
                    </a:p>
                    <a:p>
                      <a:pPr algn="l"/>
                      <a:r>
                        <a:rPr lang="kk-KZ" sz="12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 этапы </a:t>
                      </a:r>
                      <a:r>
                        <a:rPr lang="kk-K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продолжающийся (в раннем восстановительном периоде)</a:t>
                      </a:r>
                    </a:p>
                    <a:p>
                      <a:pPr algn="l"/>
                      <a:endParaRPr lang="kk-KZ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kk-KZ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круглосуточных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kk-KZ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стационарах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endParaRPr lang="kk-KZ" sz="12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endParaRPr lang="kk-KZ" sz="12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kk-KZ" sz="12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sz="12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этап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kk-KZ" sz="12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Восстановительный (отдаленный) период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детских республиканских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центрах 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kk-KZ" sz="12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амбулаторном уровне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отсутствуют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тарифы, лечение не проводится</a:t>
                      </a:r>
                      <a:endParaRPr lang="ru-RU" sz="1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7188066"/>
              </p:ext>
            </p:extLst>
          </p:nvPr>
        </p:nvGraphicFramePr>
        <p:xfrm>
          <a:off x="5231903" y="617835"/>
          <a:ext cx="6759800" cy="3171567"/>
        </p:xfrm>
        <a:graphic>
          <a:graphicData uri="http://schemas.openxmlformats.org/drawingml/2006/table">
            <a:tbl>
              <a:tblPr/>
              <a:tblGrid>
                <a:gridCol w="6759800"/>
              </a:tblGrid>
              <a:tr h="3171567">
                <a:tc>
                  <a:txBody>
                    <a:bodyPr/>
                    <a:lstStyle/>
                    <a:p>
                      <a:pPr algn="ctr"/>
                      <a:r>
                        <a:rPr lang="kk-KZ" sz="1400" b="1" u="sng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  <a:endParaRPr lang="ru-RU" sz="1400" b="1" u="sng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Восстановительное лечение</a:t>
                      </a:r>
                    </a:p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2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остром и подостром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периоде </a:t>
                      </a:r>
                      <a:endParaRPr lang="kk-KZ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kk-KZ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buFont typeface="Wingdings" pitchFamily="2" charset="2"/>
                        <a:buChar char="q"/>
                      </a:pP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Круглосуточные стационары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kk-KZ" sz="1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Ранний восстановительный период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kk-KZ" sz="1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КС (реабилитационные койки/отделения)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q"/>
                      </a:pPr>
                      <a:r>
                        <a:rPr lang="kk-KZ" sz="1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Реабилитационный центр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Дневной стационар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ru-RU" sz="1200" dirty="0" smtClean="0"/>
                    </a:p>
                    <a:p>
                      <a:r>
                        <a:rPr lang="kk-K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реабилитация 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Круглосуточный стационар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Дневной стационар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Стационар на дому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kk-KZ" sz="1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АПП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1468035"/>
              </p:ext>
            </p:extLst>
          </p:nvPr>
        </p:nvGraphicFramePr>
        <p:xfrm>
          <a:off x="102369" y="4078609"/>
          <a:ext cx="5078944" cy="1348740"/>
        </p:xfrm>
        <a:graphic>
          <a:graphicData uri="http://schemas.openxmlformats.org/drawingml/2006/table">
            <a:tbl>
              <a:tblPr/>
              <a:tblGrid>
                <a:gridCol w="5078944"/>
              </a:tblGrid>
              <a:tr h="10288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k-K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Текущая редакция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k-K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направлений реабилитации:</a:t>
                      </a:r>
                      <a:endParaRPr lang="kk-KZ" sz="1100" b="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ctr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k-KZ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Кардиология/Кардиохирургия</a:t>
                      </a:r>
                    </a:p>
                    <a:p>
                      <a:pPr marL="171450" indent="-171450" algn="ctr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k-KZ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Неврология/Нейрохирургия</a:t>
                      </a:r>
                    </a:p>
                    <a:p>
                      <a:pPr marL="171450" indent="-171450" algn="ctr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kk-KZ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Травматология/Ортопедия</a:t>
                      </a:r>
                      <a:endParaRPr lang="ru-RU" sz="11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9859694"/>
              </p:ext>
            </p:extLst>
          </p:nvPr>
        </p:nvGraphicFramePr>
        <p:xfrm>
          <a:off x="5239601" y="4077727"/>
          <a:ext cx="6762929" cy="1318057"/>
        </p:xfrm>
        <a:graphic>
          <a:graphicData uri="http://schemas.openxmlformats.org/drawingml/2006/table">
            <a:tbl>
              <a:tblPr/>
              <a:tblGrid>
                <a:gridCol w="6762929"/>
              </a:tblGrid>
              <a:tr h="1318057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Дополнительно+к 6 направлениям:</a:t>
                      </a:r>
                    </a:p>
                    <a:p>
                      <a:pPr algn="ctr"/>
                      <a:endParaRPr lang="kk-KZ" dirty="0" smtClean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Стрелка влево 13"/>
          <p:cNvSpPr/>
          <p:nvPr/>
        </p:nvSpPr>
        <p:spPr>
          <a:xfrm>
            <a:off x="3661061" y="1541953"/>
            <a:ext cx="288032" cy="332862"/>
          </a:xfrm>
          <a:prstGeom prst="leftArrow">
            <a:avLst>
              <a:gd name="adj1" fmla="val 50000"/>
              <a:gd name="adj2" fmla="val 4395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3732" y="1497787"/>
            <a:ext cx="948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ГОБМП</a:t>
            </a:r>
          </a:p>
          <a:p>
            <a:pPr algn="ctr"/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Оплата по КЗГ</a:t>
            </a:r>
            <a:endParaRPr lang="ru-RU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лево 15"/>
          <p:cNvSpPr/>
          <p:nvPr/>
        </p:nvSpPr>
        <p:spPr>
          <a:xfrm>
            <a:off x="3684686" y="2580373"/>
            <a:ext cx="288032" cy="2880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84686" y="2480434"/>
            <a:ext cx="1496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ГОБМП</a:t>
            </a:r>
          </a:p>
          <a:p>
            <a:pPr algn="ctr"/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Оплата за </a:t>
            </a:r>
          </a:p>
          <a:p>
            <a:pPr algn="ctr"/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пролеченный случай</a:t>
            </a:r>
            <a:endParaRPr lang="ru-RU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10800000">
            <a:off x="7783447" y="1314843"/>
            <a:ext cx="288032" cy="2880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03587" y="1124216"/>
            <a:ext cx="2414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Реабилитация проводится</a:t>
            </a:r>
          </a:p>
          <a:p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коду основного заболевания,</a:t>
            </a:r>
          </a:p>
          <a:p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послужившего причиной госпитализации </a:t>
            </a:r>
          </a:p>
        </p:txBody>
      </p:sp>
      <p:sp>
        <p:nvSpPr>
          <p:cNvPr id="20" name="Стрелка влево 19"/>
          <p:cNvSpPr/>
          <p:nvPr/>
        </p:nvSpPr>
        <p:spPr>
          <a:xfrm rot="10800000">
            <a:off x="7734986" y="2420491"/>
            <a:ext cx="288032" cy="2880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03587" y="1963905"/>
            <a:ext cx="244244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Категории оказания медицинской </a:t>
            </a:r>
          </a:p>
          <a:p>
            <a:pPr algn="just"/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реабилитации:</a:t>
            </a:r>
            <a:endParaRPr lang="ru-RU" sz="11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Wingdings" pitchFamily="2" charset="2"/>
              <a:buChar char="§"/>
            </a:pPr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взрослые,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дети-на региональном уровне,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kk-KZ" sz="11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дети-в центрах реабилитации </a:t>
            </a:r>
          </a:p>
        </p:txBody>
      </p:sp>
      <p:sp>
        <p:nvSpPr>
          <p:cNvPr id="22" name="Стрелка влево 21"/>
          <p:cNvSpPr/>
          <p:nvPr/>
        </p:nvSpPr>
        <p:spPr>
          <a:xfrm>
            <a:off x="10312474" y="1287380"/>
            <a:ext cx="288032" cy="346117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76690" y="1287380"/>
            <a:ext cx="133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ГОБМП/ОСМС</a:t>
            </a:r>
            <a:endParaRPr lang="kk-KZ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лево 23"/>
          <p:cNvSpPr/>
          <p:nvPr/>
        </p:nvSpPr>
        <p:spPr>
          <a:xfrm>
            <a:off x="10369906" y="2420491"/>
            <a:ext cx="288032" cy="2880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00042" y="3773649"/>
            <a:ext cx="56589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526" fontAlgn="base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/>
            </a:pPr>
            <a:r>
              <a:rPr lang="ru-RU" sz="1600" b="1" kern="0" dirty="0">
                <a:solidFill>
                  <a:srgbClr val="C00000"/>
                </a:solidFill>
                <a:latin typeface="Arial"/>
                <a:ea typeface="+mj-ea"/>
                <a:cs typeface="+mj-cs"/>
              </a:rPr>
              <a:t>Категории для оказания медицинской реабилитации: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576690" y="2063805"/>
            <a:ext cx="1395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ГОБМП</a:t>
            </a:r>
          </a:p>
          <a:p>
            <a:pPr algn="ctr"/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(туберкулез ) </a:t>
            </a:r>
            <a:endParaRPr lang="kk-KZ" sz="12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ОСМС </a:t>
            </a:r>
            <a:endParaRPr lang="kk-KZ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(за искл. туберкулеза)</a:t>
            </a:r>
            <a:endParaRPr lang="ru-RU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31888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26" fontAlgn="base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/>
            </a:pPr>
            <a:r>
              <a:rPr lang="en-US" sz="2000" b="1" kern="0" dirty="0" smtClean="0">
                <a:solidFill>
                  <a:srgbClr val="002960"/>
                </a:solidFill>
                <a:latin typeface="Arial"/>
                <a:ea typeface="+mj-ea"/>
                <a:cs typeface="+mj-cs"/>
              </a:rPr>
              <a:t>V. </a:t>
            </a:r>
            <a:r>
              <a:rPr lang="ru-RU" sz="2000" b="1" kern="0" dirty="0" smtClean="0">
                <a:solidFill>
                  <a:srgbClr val="002960"/>
                </a:solidFill>
                <a:latin typeface="Arial"/>
                <a:ea typeface="+mj-ea"/>
                <a:cs typeface="+mj-cs"/>
              </a:rPr>
              <a:t>Совершенствование </a:t>
            </a:r>
            <a:r>
              <a:rPr lang="ru-RU" sz="2000" b="1" kern="0" dirty="0">
                <a:solidFill>
                  <a:srgbClr val="002960"/>
                </a:solidFill>
                <a:latin typeface="Arial"/>
                <a:ea typeface="+mj-ea"/>
                <a:cs typeface="+mj-cs"/>
              </a:rPr>
              <a:t>Правил медицинской реабилитации и восстановительного лечения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70131" y="4053368"/>
            <a:ext cx="648397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взрослых: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Трансплантация (сердце, легкие, имплантация </a:t>
            </a:r>
            <a:r>
              <a:rPr lang="en-US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LVAD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kk-KZ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детей::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Кохлеарная имплантация и имплантация костной проводимости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Период новорожденности (нарушение ЦНС)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kk-KZ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Онкология и онкогематология</a:t>
            </a:r>
            <a:endParaRPr lang="ru-RU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75582" y="4607481"/>
            <a:ext cx="694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 </a:t>
            </a: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 +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07999" y="5402770"/>
            <a:ext cx="2915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kk-KZ" sz="1400" b="1" kern="0" dirty="0">
                <a:solidFill>
                  <a:srgbClr val="C00000"/>
                </a:solidFill>
                <a:latin typeface="Arial"/>
                <a:ea typeface="+mj-ea"/>
                <a:cs typeface="+mj-cs"/>
              </a:rPr>
              <a:t>Приложения к приказу</a:t>
            </a:r>
            <a:endParaRPr lang="ru-RU" sz="1400" b="1" kern="0" dirty="0">
              <a:solidFill>
                <a:srgbClr val="C00000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45" name="Заголовок 1">
            <a:extLst>
              <a:ext uri="{FF2B5EF4-FFF2-40B4-BE49-F238E27FC236}">
                <a16:creationId xmlns=""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31080" y="5467615"/>
            <a:ext cx="11017650" cy="443567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endParaRPr lang="ru-RU" sz="1050" b="1" i="1" dirty="0" smtClean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50" b="1" i="1" dirty="0" smtClean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100" b="1" i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I. </a:t>
            </a:r>
            <a:r>
              <a:rPr lang="ru-RU" sz="1100" b="1" i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100" b="1" i="1" u="sng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пилота в Карагандинской области </a:t>
            </a:r>
            <a:endParaRPr lang="ru-RU" sz="1100" b="1" i="1" u="sng" dirty="0" smtClean="0">
              <a:solidFill>
                <a:srgbClr val="C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100" b="1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 перечня:</a:t>
            </a:r>
            <a:endParaRPr lang="ru-RU" sz="1100" b="1" i="1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0000"/>
              </a:lnSpc>
              <a:buFontTx/>
              <a:buAutoNum type="arabicPeriod"/>
            </a:pP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диагнозов по МКБ-10 для </a:t>
            </a:r>
            <a:r>
              <a:rPr lang="ru-RU" sz="1100" i="1" dirty="0" err="1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восстанов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лечения и  мед. реабилитации в рамках ГОБМП для больных туберкулезом и перенёсших туберкулез</a:t>
            </a:r>
          </a:p>
          <a:p>
            <a:pPr marL="228600" indent="-228600" algn="just">
              <a:lnSpc>
                <a:spcPct val="100000"/>
              </a:lnSpc>
              <a:buFontTx/>
              <a:buAutoNum type="arabicPeriod"/>
            </a:pP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 </a:t>
            </a: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диагнозов по 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МКБ-10 и МКБ-9 для </a:t>
            </a:r>
            <a:r>
              <a:rPr lang="ru-RU" sz="1100" i="1" dirty="0" err="1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восстанов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лечения и мед. реабилитации в </a:t>
            </a: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рамках 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ОСМС за исключением туберкулеза </a:t>
            </a:r>
            <a:endParaRPr lang="ru-RU" sz="1100" i="1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0000"/>
              </a:lnSpc>
              <a:buFontTx/>
              <a:buAutoNum type="arabicPeriod"/>
            </a:pPr>
            <a:endParaRPr lang="ru-RU" sz="1050" i="1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Заголовок 1">
            <a:extLst>
              <a:ext uri="{FF2B5EF4-FFF2-40B4-BE49-F238E27FC236}">
                <a16:creationId xmlns=""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31080" y="6175047"/>
            <a:ext cx="10005276" cy="418013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1000" b="1" i="1" dirty="0" smtClean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000" b="1" i="1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100" b="1" i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II. </a:t>
            </a:r>
            <a:r>
              <a:rPr lang="ru-RU" sz="1100" b="1" i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Для всей страны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</a:pPr>
            <a:r>
              <a:rPr lang="ru-RU" sz="1100" b="1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 </a:t>
            </a:r>
            <a:r>
              <a:rPr lang="ru-RU" sz="1100" b="1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перечня</a:t>
            </a:r>
            <a:r>
              <a:rPr lang="ru-RU" sz="1100" b="1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</a:t>
            </a:r>
          </a:p>
          <a:p>
            <a:pPr marL="228600" indent="-228600" algn="just" defTabSz="4572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</a:t>
            </a: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диагнозов по МКБ-10 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100" i="1" dirty="0" err="1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восстанов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лечения и мед. реабилитации в </a:t>
            </a: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рамках 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ГОБМП для больных туберкулезом и перенесших туберкулез</a:t>
            </a:r>
            <a:endParaRPr lang="ru-RU" sz="1100" i="1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indent="-228600" algn="just" defTabSz="4572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 диагнозов по МКБ-10 и МКБ-9 для </a:t>
            </a:r>
            <a:r>
              <a:rPr lang="ru-RU" sz="1100" i="1" dirty="0" err="1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восстанов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лечения </a:t>
            </a: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</a:t>
            </a:r>
            <a:r>
              <a:rPr lang="ru-RU" sz="1100" i="1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мед. реабилитации </a:t>
            </a:r>
            <a:r>
              <a:rPr lang="ru-RU" sz="1100" i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рамках ОСМС за исключением туберкулеза </a:t>
            </a:r>
          </a:p>
          <a:p>
            <a:pPr algn="just"/>
            <a:endParaRPr lang="ru-RU" sz="1000" i="1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Заголовок 1">
            <a:extLst>
              <a:ext uri="{FF2B5EF4-FFF2-40B4-BE49-F238E27FC236}">
                <a16:creationId xmlns=""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9094803" y="5670768"/>
            <a:ext cx="1219199" cy="418013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10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Сроки исполнения: 1 сентября 2019 </a:t>
            </a:r>
            <a:r>
              <a:rPr lang="ru-RU" sz="1100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года по </a:t>
            </a:r>
            <a:r>
              <a:rPr lang="ru-RU" sz="110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31 декабря 2019 года</a:t>
            </a:r>
          </a:p>
          <a:p>
            <a:pPr algn="just"/>
            <a:r>
              <a:rPr lang="ru-RU" sz="975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sz="975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Заголовок 1">
            <a:extLst>
              <a:ext uri="{FF2B5EF4-FFF2-40B4-BE49-F238E27FC236}">
                <a16:creationId xmlns=""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9114014" y="6329917"/>
            <a:ext cx="1219200" cy="418013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10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Сроки исполнения: </a:t>
            </a:r>
            <a:r>
              <a:rPr lang="ru-RU" sz="1100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 января 2020 года</a:t>
            </a:r>
            <a:endParaRPr lang="ru-RU" sz="1100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975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sz="975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Стрелка вправо 50"/>
          <p:cNvSpPr/>
          <p:nvPr/>
        </p:nvSpPr>
        <p:spPr>
          <a:xfrm>
            <a:off x="8724715" y="6316539"/>
            <a:ext cx="284600" cy="249612"/>
          </a:xfrm>
          <a:prstGeom prst="rightArrow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8727051" y="5731310"/>
            <a:ext cx="282264" cy="249612"/>
          </a:xfrm>
          <a:prstGeom prst="rightArrow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 smtClean="0"/>
              <a:t>1</a:t>
            </a:r>
            <a:r>
              <a:rPr lang="kk-KZ" sz="1800" dirty="0"/>
              <a:t>2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70417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-1" y="0"/>
            <a:ext cx="12192000" cy="457200"/>
          </a:xfrm>
          <a:prstGeom prst="rect">
            <a:avLst/>
          </a:prstGeom>
          <a:solidFill>
            <a:srgbClr val="C9F0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199" tIns="36199" rIns="36199" bIns="36199" rtlCol="0" anchor="ctr" anchorCtr="0"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65BD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defTabSz="900255">
              <a:tabLst>
                <a:tab pos="271358" algn="l"/>
              </a:tabLst>
            </a:pPr>
            <a:endParaRPr lang="ru-RU" altLang="ru-RU" sz="2000" b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8449" y="620256"/>
            <a:ext cx="112550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здравоохранения и социального развития Республики Казахстан от 28 апреля 2015 года </a:t>
            </a: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281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Правил оказания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первичной медико-санитарной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Правил прикрепления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организациям первичной медико-санитарной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помощи»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здравоохранения и социального развития Республики Казахстан от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июля 2015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626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Правил оказания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консультативно-диагностической помощи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здравоохранения и социального развития Республики Казахстан от 17 августа 2015 года </a:t>
            </a: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669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оказания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помощи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здравоохранения и социального развития Республики Казахстан от 29 сентября 2015 года </a:t>
            </a: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761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оказания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стационарной помощи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здравоохранения и социального развития Республики Казахстан от 27 февраля 2015 года </a:t>
            </a: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98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восстановительного лечения и медицинской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реабилитации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здравоохранения Республики Казахстан от 27 декабря 2013 года </a:t>
            </a: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759 </a:t>
            </a:r>
            <a:r>
              <a:rPr lang="ru-RU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стандарта организации оказания медицинской реабилитации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населению Республики Казахстан»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dirty="0">
              <a:solidFill>
                <a:prstClr val="black"/>
              </a:solidFill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/>
            </a:pPr>
            <a:endParaRPr lang="ru-R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7348" y="27345"/>
            <a:ext cx="8102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tabLst>
                <a:tab pos="271358" algn="l"/>
              </a:tabLst>
              <a:defRPr/>
            </a:pPr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Перечень НПА</a:t>
            </a:r>
            <a:endParaRPr lang="ru-RU" altLang="ru-RU" sz="24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1800" dirty="0"/>
              <a:t>2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0472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1632137" y="673313"/>
            <a:ext cx="9143461" cy="527360"/>
            <a:chOff x="0" y="1348879"/>
            <a:chExt cx="8961438" cy="568548"/>
          </a:xfrm>
        </p:grpSpPr>
        <p:sp>
          <p:nvSpPr>
            <p:cNvPr id="31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122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2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-1" y="51079"/>
            <a:ext cx="12192000" cy="457200"/>
          </a:xfrm>
          <a:prstGeom prst="rect">
            <a:avLst/>
          </a:prstGeom>
          <a:solidFill>
            <a:srgbClr val="C9F0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199" tIns="36199" rIns="36199" bIns="36199" rtlCol="0" anchor="ctr" anchorCtr="0"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65BD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defTabSz="900255">
              <a:tabLst>
                <a:tab pos="271358" algn="l"/>
              </a:tabLst>
            </a:pPr>
            <a:endParaRPr lang="ru-RU" altLang="ru-RU" sz="2000" b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166" y="48847"/>
            <a:ext cx="118956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romanUcPeriod"/>
            </a:pP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Правил оказания ПМСП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732" y="772236"/>
            <a:ext cx="11052272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Все услуги на уровне ПМСП оказываются в рамках ГОБМП</a:t>
            </a:r>
          </a:p>
          <a:p>
            <a:pPr algn="ctr"/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kk-KZ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Оптимизированы:</a:t>
            </a:r>
            <a:endParaRPr lang="kk-KZ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поводов обращения в организации ПМСП,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формирования 6 групп поводов 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kk-KZ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                                </a:t>
            </a:r>
            <a:r>
              <a:rPr lang="kk-KZ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Динамическое (диспансерное) наблюдение</a:t>
            </a:r>
          </a:p>
          <a:p>
            <a:pPr lvl="0">
              <a:spcAft>
                <a:spcPts val="600"/>
              </a:spcAft>
            </a:pPr>
            <a:r>
              <a:rPr lang="kk-KZ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Травма                                           Медико-социальные услуги</a:t>
            </a:r>
          </a:p>
          <a:p>
            <a:pPr lvl="0">
              <a:spcAft>
                <a:spcPts val="600"/>
              </a:spcAft>
            </a:pPr>
            <a:r>
              <a:rPr lang="kk-KZ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Профилактика                              Административный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медицинских услуг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оказываемых СМР ПМСП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группирования услуг по поводам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(121 услуг)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медицинских услуг, оказываемых врачами ПМСП,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группирования услуг по поводам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услуг)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медицинских услуг социального работника и психолог,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группирования услуг по поводам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 услуг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spcAft>
                <a:spcPts val="600"/>
              </a:spcAft>
            </a:pP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Определено</a:t>
            </a: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прикрепленного населения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одного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1 700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человек,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участкового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терапевта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2 200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человек,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участкового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педиатра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детей от 0 до 6 лет,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детей от 0 до 14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Включены 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оказания ПМСП: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ПМК, консультативно-диагностические поезда;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бразовательные организации;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дистанционно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Включены услуги 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процедурного кабинета, оказываемые в организациях ПМСП</a:t>
            </a:r>
            <a:endParaRPr lang="en-US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kk-KZ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1800" dirty="0" smtClean="0"/>
              <a:t>3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40168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0279567"/>
              </p:ext>
            </p:extLst>
          </p:nvPr>
        </p:nvGraphicFramePr>
        <p:xfrm>
          <a:off x="599136" y="720673"/>
          <a:ext cx="11131546" cy="60055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8557"/>
                <a:gridCol w="2615037"/>
                <a:gridCol w="8007952"/>
              </a:tblGrid>
              <a:tr h="48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п/п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поводов обращения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поводов обращения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 anchor="ctr"/>
                </a:tc>
              </a:tr>
              <a:tr h="25849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Заболевание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Острое заболевание (состояние)/ Обострение хронического заболевания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72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Подозрение на социально-значимое заболевание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72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Консультирование дистанционное по поводу заболевания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43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292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Медицинская реабилитация (3 этап)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Стоматологическая помощь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292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Травма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Острая травма (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Травмпункт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АПО)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Последствия травмы (АПО)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72330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Профилактика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Обращение с профилактической целью (кроме скрининга)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Иммунопрофилактика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Скрининг (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профосмотр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43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Патронаж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430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по вопросам планирования семьи, безопасного прерывания беременности, охране репродуктивного здоровья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292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Прием при антенатальном наблюдении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292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Прием при постнатальном наблюдении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215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по охране здоровья обучающихся (школьная медицина)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292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здоровому образу жизни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Платные медосмотры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Стоматологические услуги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243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Динамическое (диспансерное) наблюдение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Динамическое наблюдение с хроническими заболеваниями (в том числе ПУЗ)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1292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Медико-социальные услуги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Медико-социальная поддержка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258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Психологическая поддержка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8616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Административный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Административный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215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Оформление документов на медико-социальную экспертизу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  <a:tr h="61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Выписка рецептов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858" marR="16858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9400" y="155145"/>
            <a:ext cx="6836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Перечень поводов обращения в организации ПМСП</a:t>
            </a:r>
          </a:p>
        </p:txBody>
      </p:sp>
      <p:sp>
        <p:nvSpPr>
          <p:cNvPr id="8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1800" dirty="0"/>
              <a:t>4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42464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1"/>
          <p:cNvSpPr txBox="1">
            <a:spLocks/>
          </p:cNvSpPr>
          <p:nvPr/>
        </p:nvSpPr>
        <p:spPr>
          <a:xfrm>
            <a:off x="-1" y="0"/>
            <a:ext cx="12192000" cy="457200"/>
          </a:xfrm>
          <a:prstGeom prst="rect">
            <a:avLst/>
          </a:prstGeom>
          <a:solidFill>
            <a:srgbClr val="C9F0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199" tIns="36199" rIns="36199" bIns="36199" rtlCol="0" anchor="ctr" anchorCtr="0"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300" b="1">
                <a:solidFill>
                  <a:srgbClr val="0065BD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defTabSz="900255">
              <a:tabLst>
                <a:tab pos="271358" algn="l"/>
              </a:tabLst>
            </a:pPr>
            <a:endParaRPr lang="ru-RU" altLang="ru-RU" sz="2000" b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3" name="Rectangle 22"/>
          <p:cNvSpPr>
            <a:spLocks/>
          </p:cNvSpPr>
          <p:nvPr/>
        </p:nvSpPr>
        <p:spPr>
          <a:xfrm>
            <a:off x="4945743" y="2362265"/>
            <a:ext cx="6794228" cy="433023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45352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en-GB" sz="1428" b="1" dirty="0">
              <a:solidFill>
                <a:srgbClr val="002960"/>
              </a:solidFill>
            </a:endParaRPr>
          </a:p>
        </p:txBody>
      </p:sp>
      <p:graphicFrame>
        <p:nvGraphicFramePr>
          <p:cNvPr id="295997" name="AutoShape 61" hidden="1"/>
          <p:cNvGraphicFramePr>
            <a:graphicFrameLocks/>
          </p:cNvGraphicFramePr>
          <p:nvPr>
            <p:extLst/>
          </p:nvPr>
        </p:nvGraphicFramePr>
        <p:xfrm>
          <a:off x="1524270" y="1"/>
          <a:ext cx="161974" cy="161974"/>
        </p:xfrm>
        <a:graphic>
          <a:graphicData uri="http://schemas.openxmlformats.org/presentationml/2006/ole">
            <p:oleObj spid="_x0000_s7342" name="think-cell Slide" r:id="rId6" imgW="0" imgH="0" progId="">
              <p:embed/>
            </p:oleObj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1567129" y="541811"/>
            <a:ext cx="9143461" cy="527360"/>
            <a:chOff x="0" y="1348879"/>
            <a:chExt cx="8961438" cy="568548"/>
          </a:xfrm>
        </p:grpSpPr>
        <p:sp>
          <p:nvSpPr>
            <p:cNvPr id="31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122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2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5998" name="Rectangle 4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 bwMode="gray">
          <a:xfrm>
            <a:off x="432327" y="31479"/>
            <a:ext cx="11413066" cy="369332"/>
          </a:xfr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smtClean="0"/>
              <a:t>II. </a:t>
            </a:r>
            <a:r>
              <a:rPr lang="ru-RU" sz="2400" b="1" dirty="0" smtClean="0"/>
              <a:t>Совершенствование Правил </a:t>
            </a:r>
            <a:r>
              <a:rPr lang="ru-RU" sz="2400" b="1" dirty="0"/>
              <a:t>оказания </a:t>
            </a:r>
            <a:r>
              <a:rPr lang="ru-RU" sz="2400" b="1" dirty="0" smtClean="0"/>
              <a:t>КДП</a:t>
            </a:r>
            <a:endParaRPr lang="ru-RU" sz="2400" b="1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22757" y="1214918"/>
            <a:ext cx="48971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sz="1600" b="1" u="sng" dirty="0">
                <a:solidFill>
                  <a:prstClr val="black"/>
                </a:solidFill>
                <a:cs typeface="Arial" panose="020B0604020202020204" pitchFamily="34" charset="0"/>
              </a:rPr>
              <a:t>Перечень медицинских услуг, оказываемых на уровне КДП в комплексном </a:t>
            </a:r>
            <a:r>
              <a:rPr lang="ru-RU" sz="1600" b="1" u="sng" dirty="0" err="1">
                <a:solidFill>
                  <a:prstClr val="black"/>
                </a:solidFill>
                <a:cs typeface="Arial" panose="020B0604020202020204" pitchFamily="34" charset="0"/>
              </a:rPr>
              <a:t>подушевом</a:t>
            </a:r>
            <a:r>
              <a:rPr lang="ru-RU" sz="1600" b="1" u="sng" dirty="0">
                <a:solidFill>
                  <a:prstClr val="black"/>
                </a:solidFill>
                <a:cs typeface="Arial" panose="020B0604020202020204" pitchFamily="34" charset="0"/>
              </a:rPr>
              <a:t> нормативе </a:t>
            </a:r>
            <a:r>
              <a:rPr lang="ru-RU" sz="16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в </a:t>
            </a:r>
            <a:r>
              <a:rPr lang="ru-RU" sz="1600" b="1" u="sng" dirty="0">
                <a:solidFill>
                  <a:srgbClr val="002060"/>
                </a:solidFill>
                <a:cs typeface="Arial" panose="020B0604020202020204" pitchFamily="34" charset="0"/>
              </a:rPr>
              <a:t>рамках ГОБМП </a:t>
            </a:r>
            <a:endParaRPr lang="ru-RU" sz="160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(</a:t>
            </a:r>
            <a:r>
              <a:rPr lang="ru-RU" b="1" dirty="0" smtClean="0">
                <a:cs typeface="Arial" panose="020B0604020202020204" pitchFamily="34" charset="0"/>
              </a:rPr>
              <a:t>506</a:t>
            </a:r>
            <a:r>
              <a:rPr 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  <a:cs typeface="Arial" panose="020B0604020202020204" pitchFamily="34" charset="0"/>
              </a:rPr>
              <a:t>178</a:t>
            </a:r>
            <a:r>
              <a:rPr 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услуг)</a:t>
            </a: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endParaRPr lang="ru-RU" sz="14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83843" y="1214918"/>
            <a:ext cx="63414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sz="1400" b="1" u="sng" dirty="0">
                <a:solidFill>
                  <a:prstClr val="black"/>
                </a:solidFill>
                <a:cs typeface="Arial" panose="020B0604020202020204" pitchFamily="34" charset="0"/>
              </a:rPr>
              <a:t>П</a:t>
            </a:r>
            <a:r>
              <a:rPr lang="ru-RU" sz="1600" b="1" u="sng" dirty="0">
                <a:solidFill>
                  <a:prstClr val="black"/>
                </a:solidFill>
                <a:cs typeface="Arial" panose="020B0604020202020204" pitchFamily="34" charset="0"/>
              </a:rPr>
              <a:t>еречень медицинских услуг, оказываемых на уровне КДП </a:t>
            </a:r>
            <a:r>
              <a:rPr lang="ru-RU" sz="16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в </a:t>
            </a:r>
            <a:r>
              <a:rPr lang="ru-RU" sz="1600" b="1" u="sng" dirty="0">
                <a:solidFill>
                  <a:srgbClr val="002060"/>
                </a:solidFill>
                <a:cs typeface="Arial" panose="020B0604020202020204" pitchFamily="34" charset="0"/>
              </a:rPr>
              <a:t>рамках ГОБМП и в системе ОСМС </a:t>
            </a:r>
            <a:r>
              <a:rPr lang="ru-RU" sz="1600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в </a:t>
            </a:r>
            <a:r>
              <a:rPr lang="ru-RU" sz="1600" u="sng" dirty="0">
                <a:solidFill>
                  <a:srgbClr val="002060"/>
                </a:solidFill>
                <a:cs typeface="Arial" panose="020B0604020202020204" pitchFamily="34" charset="0"/>
              </a:rPr>
              <a:t>соответствии с поводами обращения </a:t>
            </a:r>
            <a:endParaRPr lang="ru-RU" sz="1600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(</a:t>
            </a:r>
            <a:r>
              <a:rPr lang="ru-RU" b="1" dirty="0" smtClean="0">
                <a:cs typeface="Arial" panose="020B0604020202020204" pitchFamily="34" charset="0"/>
              </a:rPr>
              <a:t>1432</a:t>
            </a:r>
            <a:r>
              <a:rPr 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  <a:cs typeface="Arial" panose="020B0604020202020204" pitchFamily="34" charset="0"/>
              </a:rPr>
              <a:t>1774</a:t>
            </a:r>
            <a:r>
              <a:rPr lang="ru-RU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услуг</a:t>
            </a:r>
            <a:r>
              <a:rPr lang="ru-RU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)</a:t>
            </a:r>
            <a:endParaRPr lang="ru-RU" sz="16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endParaRPr lang="ru-RU" sz="14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31135" y="2362265"/>
            <a:ext cx="4663427" cy="4330233"/>
            <a:chOff x="122758" y="2248063"/>
            <a:chExt cx="3673455" cy="4554481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gray">
            <a:xfrm>
              <a:off x="122758" y="2270531"/>
              <a:ext cx="3673455" cy="4532013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>
              <a:softEdge rad="63500"/>
            </a:effectLst>
          </p:spPr>
          <p:txBody>
            <a:bodyPr vert="horz" wrap="square" lIns="74638" tIns="73472" rIns="73472" bIns="73472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marL="464862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endParaRPr lang="en-GB" sz="1428" b="1" dirty="0">
                <a:solidFill>
                  <a:srgbClr val="00296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13118" y="2248063"/>
              <a:ext cx="3422080" cy="305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endParaRPr lang="ru-RU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300"/>
                </a:spcAft>
              </a:pPr>
              <a:r>
                <a:rPr lang="ru-RU" sz="16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лабораторные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услуги </a:t>
              </a:r>
              <a:r>
                <a:rPr lang="ru-RU" sz="1400" i="1" dirty="0">
                  <a:latin typeface="Arial" panose="020B0604020202020204" pitchFamily="34" charset="0"/>
                  <a:cs typeface="Arial" panose="020B0604020202020204" pitchFamily="34" charset="0"/>
                </a:rPr>
                <a:t>(общеклинические, биохимические исследования</a:t>
              </a:r>
              <a:r>
                <a:rPr lang="ru-RU" sz="1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231</a:t>
              </a:r>
              <a:r>
                <a:rPr lang="ru-RU" sz="14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131</a:t>
              </a:r>
              <a:endPara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300"/>
                </a:spcAft>
              </a:pP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sz="16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инструментальные 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методы исследования </a:t>
              </a:r>
              <a:r>
                <a:rPr lang="ru-RU" sz="1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(ФГДС</a:t>
              </a:r>
              <a:r>
                <a:rPr lang="ru-RU" sz="1400" i="1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холтер</a:t>
              </a:r>
              <a:r>
                <a:rPr lang="ru-RU" sz="1400" i="1" dirty="0">
                  <a:latin typeface="Arial" panose="020B0604020202020204" pitchFamily="34" charset="0"/>
                  <a:cs typeface="Arial" panose="020B0604020202020204" pitchFamily="34" charset="0"/>
                </a:rPr>
                <a:t> ЭКГ, СМАД, </a:t>
              </a:r>
              <a:r>
                <a:rPr lang="ru-RU" sz="140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ЭхоКГ</a:t>
              </a:r>
              <a:r>
                <a:rPr lang="ru-RU" sz="1400" i="1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флюорография, </a:t>
              </a:r>
              <a:r>
                <a:rPr lang="ru-RU" sz="1400" i="1" dirty="0">
                  <a:latin typeface="Arial" panose="020B0604020202020204" pitchFamily="34" charset="0"/>
                  <a:cs typeface="Arial" panose="020B0604020202020204" pitchFamily="34" charset="0"/>
                </a:rPr>
                <a:t>спирография и т.д</a:t>
              </a:r>
              <a:r>
                <a:rPr lang="ru-RU" sz="1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.)  </a:t>
              </a:r>
            </a:p>
            <a:p>
              <a:pPr>
                <a:spcAft>
                  <a:spcPts val="300"/>
                </a:spcAft>
              </a:pPr>
              <a:r>
                <a:rPr lang="ru-RU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88</a:t>
              </a:r>
              <a:r>
                <a:rPr lang="ru-RU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r>
                <a:rPr lang="ru-RU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  <a:p>
              <a:pPr algn="just">
                <a:spcAft>
                  <a:spcPts val="300"/>
                </a:spcAft>
              </a:pPr>
              <a:r>
                <a:rPr lang="kk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kk-KZ" sz="16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процедуры и манипуляции </a:t>
              </a:r>
              <a:r>
                <a:rPr lang="kk-KZ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выполняемые </a:t>
              </a:r>
              <a:r>
                <a:rPr lang="ru-RU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процедурных кабинетах в организациях </a:t>
              </a:r>
              <a:r>
                <a:rPr lang="ru-RU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ПМСП)</a:t>
              </a:r>
              <a:r>
                <a:rPr lang="kk-KZ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128       31  </a:t>
              </a:r>
            </a:p>
            <a:p>
              <a:pPr algn="just">
                <a:spcAft>
                  <a:spcPts val="300"/>
                </a:spcAft>
              </a:pPr>
              <a:r>
                <a:rPr lang="kk-KZ" sz="1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5019876" y="2362265"/>
            <a:ext cx="71569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профильных специалистов</a:t>
            </a:r>
            <a:endParaRPr lang="en-US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лабораторные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(ИФА,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иммунохемилюминисценции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иммуногистомихические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, бактериологические) </a:t>
            </a:r>
            <a:endParaRPr lang="en-US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2"/>
            </a:pP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инструментальные методы исследования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рентгенологические, УЗИ и др.)</a:t>
            </a:r>
            <a:endParaRPr lang="kk-K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ключены услуги: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медицинской реабилитации 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мобильной паллиативной помощи 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kk-KZ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выделены отдельными приложениями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комплексы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для: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скринингов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рамках ОСМС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пренатальный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, неонатальный скрининг, онкология (КРР, РШМ, РМЖ), гепатита В и С, сахарный диабет, АГ и ИБС, глаукома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молодежных 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центров здоровья в рамках системы 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ОСМС;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травматологических 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пунктов в рамках 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инимальные объемы услуг ПМК 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консультативно-диагностических поездов в рамках 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стоматологической 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 в рамках системы ОСМС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(плановой, экстренной, </a:t>
            </a:r>
            <a:r>
              <a:rPr lang="ru-RU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ортодонтической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2116135" y="2000183"/>
            <a:ext cx="346714" cy="266638"/>
          </a:xfrm>
          <a:prstGeom prst="rightArrow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8068994" y="2011016"/>
            <a:ext cx="398335" cy="266638"/>
          </a:xfrm>
          <a:prstGeom prst="rightArrow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02444" y="648737"/>
            <a:ext cx="3957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I.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Разделены: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5275" y="329101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3302444" y="2945178"/>
            <a:ext cx="289916" cy="156172"/>
          </a:xfrm>
          <a:prstGeom prst="rightArrow">
            <a:avLst>
              <a:gd name="adj1" fmla="val 74716"/>
              <a:gd name="adj2" fmla="val 50000"/>
            </a:avLst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649861" y="3977997"/>
            <a:ext cx="289916" cy="156172"/>
          </a:xfrm>
          <a:prstGeom prst="rightArrow">
            <a:avLst>
              <a:gd name="adj1" fmla="val 74716"/>
              <a:gd name="adj2" fmla="val 50000"/>
            </a:avLst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555867" y="4713401"/>
            <a:ext cx="289916" cy="156172"/>
          </a:xfrm>
          <a:prstGeom prst="rightArrow">
            <a:avLst>
              <a:gd name="adj1" fmla="val 74716"/>
              <a:gd name="adj2" fmla="val 50000"/>
            </a:avLst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23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1800" dirty="0" smtClean="0"/>
              <a:t>5</a:t>
            </a:r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725157" y="906921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1</a:t>
            </a:r>
            <a:endParaRPr lang="ru-RU" sz="1400" i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00562" y="870444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2</a:t>
            </a:r>
            <a:endParaRPr lang="ru-RU" sz="1400" i="1" dirty="0">
              <a:solidFill>
                <a:srgbClr val="00B05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xmlns="" val="21919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65614" y="118775"/>
            <a:ext cx="11413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2041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5353" algn="l"/>
              </a:tabLst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Совершенствование Правил оказания КДП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296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pSp>
        <p:nvGrpSpPr>
          <p:cNvPr id="4" name="Group 29"/>
          <p:cNvGrpSpPr/>
          <p:nvPr/>
        </p:nvGrpSpPr>
        <p:grpSpPr>
          <a:xfrm>
            <a:off x="1531149" y="532537"/>
            <a:ext cx="9143461" cy="527360"/>
            <a:chOff x="0" y="1348879"/>
            <a:chExt cx="8961438" cy="568548"/>
          </a:xfrm>
        </p:grpSpPr>
        <p:sp>
          <p:nvSpPr>
            <p:cNvPr id="5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2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6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noFill/>
            <a:ln w="9525" cap="flat" cmpd="sng" algn="ctr">
              <a:solidFill>
                <a:srgbClr val="0065BD"/>
              </a:solidFill>
              <a:prstDash val="solid"/>
            </a:ln>
            <a:effectLst/>
          </p:spPr>
        </p:cxnSp>
      </p:grpSp>
      <p:sp>
        <p:nvSpPr>
          <p:cNvPr id="7" name="Прямоугольник 6"/>
          <p:cNvSpPr/>
          <p:nvPr/>
        </p:nvSpPr>
        <p:spPr>
          <a:xfrm>
            <a:off x="3193422" y="627624"/>
            <a:ext cx="4920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II. </a:t>
            </a:r>
            <a:r>
              <a:rPr lang="kk-KZ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Добавлены новые приложения: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569" y="1308349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3</a:t>
            </a:r>
            <a:endParaRPr lang="ru-RU" sz="1400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7660" y="1308349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4</a:t>
            </a:r>
            <a:endParaRPr lang="ru-RU" sz="1400" i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89044" y="1316130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5</a:t>
            </a:r>
            <a:endParaRPr lang="ru-RU" sz="1400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919" y="1817195"/>
            <a:ext cx="31303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Алгоритм определения источника финансирования консультативно-диагностических услуг в рамках ГОБМП и в системе ОСМС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31738" y="1817194"/>
            <a:ext cx="36328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Перечень социально-значимых заболеваний, подлежащих динамическому наблюдению  профильными специалистами на уровне КДП в рамках ГОБМП </a:t>
            </a: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(33 заболеваний)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003059" y="1835707"/>
            <a:ext cx="36328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Перечень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хронических заболеваний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подлежащих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наблюдению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профильными специалистами в рамках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ГОБМП и в системе ОСМС</a:t>
            </a: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(80 заболеваний)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 smtClean="0"/>
              <a:t>6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09267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65614" y="118775"/>
            <a:ext cx="1141306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2041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2000" b="1" dirty="0" smtClean="0"/>
              <a:t>Алгоритм определения источника финансирования консультативно-диагностических услуг в рамках ГОБМП и в системе ОСМС</a:t>
            </a:r>
            <a:endParaRPr lang="ru-RU" sz="2000" b="1" dirty="0"/>
          </a:p>
        </p:txBody>
      </p:sp>
      <p:grpSp>
        <p:nvGrpSpPr>
          <p:cNvPr id="4" name="Group 29"/>
          <p:cNvGrpSpPr/>
          <p:nvPr/>
        </p:nvGrpSpPr>
        <p:grpSpPr>
          <a:xfrm>
            <a:off x="1458760" y="734328"/>
            <a:ext cx="9143461" cy="527360"/>
            <a:chOff x="0" y="1348879"/>
            <a:chExt cx="8961438" cy="568548"/>
          </a:xfrm>
        </p:grpSpPr>
        <p:sp>
          <p:nvSpPr>
            <p:cNvPr id="5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2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6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noFill/>
            <a:ln w="9525" cap="flat" cmpd="sng" algn="ctr">
              <a:solidFill>
                <a:srgbClr val="0065BD"/>
              </a:solidFill>
              <a:prstDash val="solid"/>
            </a:ln>
            <a:effectLst/>
          </p:spPr>
        </p:cxnSp>
      </p:grp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7401537"/>
              </p:ext>
            </p:extLst>
          </p:nvPr>
        </p:nvGraphicFramePr>
        <p:xfrm>
          <a:off x="362465" y="880287"/>
          <a:ext cx="11285838" cy="5991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751"/>
                <a:gridCol w="1408670"/>
                <a:gridCol w="5782963"/>
                <a:gridCol w="1869989"/>
                <a:gridCol w="1886465"/>
              </a:tblGrid>
              <a:tr h="414664">
                <a:tc rowSpan="2">
                  <a:txBody>
                    <a:bodyPr/>
                    <a:lstStyle/>
                    <a:p>
                      <a:pPr algn="ctr"/>
                      <a:r>
                        <a:rPr lang="kk-KZ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поводов обращения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поводов обращения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КДУ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kk-KZ" sz="1200" dirty="0" smtClean="0">
                        <a:latin typeface="+mn-lt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2 </a:t>
                      </a:r>
                      <a:endParaRPr lang="ru-RU" sz="1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rowSpan="6"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kk-KZ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Заболевание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Острое заболевание (состояние)/Обострение хронического заболевания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ГОБМП/ОСМС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Подозрение на социально-значимое заболевание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 дистанционное по поводу заболевания (динамическое наблюдение)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490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реабилитация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(3 этап)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(туберкулез)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404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Стоматологическая помощь: экстренная для социально-уязвимых категорий, плановая: дети и беременные женщины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rowSpan="2"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Травма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Острая травма (</a:t>
                      </a:r>
                      <a:r>
                        <a:rPr lang="ru-RU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Травмпункт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АПО)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Последствия травмы (АПО)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rowSpan="6"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kk-KZ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профилактической целью (кроме скрининга)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Иммунопрофилактика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Скрининг (</a:t>
                      </a:r>
                      <a:r>
                        <a:rPr lang="ru-RU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профосмотр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774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Патронаж/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по вопросам планирования семьи, безопасного прерывания беременности, охране репродуктивного здоровья/Прием при антенатальном наблюдении/Прием при постнатальном наблюдении/ Услуги по охране здоровья обучающихся (школьная медицина)/Мероприятия по здоровому образу жизни/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 медосмотры (086/у;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108-1/у; 083/у)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7171">
                <a:tc v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Стоматологические услуги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5404"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Динамическое  наблюдение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Динамическое наблюдение с хроническими заболеваниями (в том числе ПУЗ)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404"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Медико-социальные услуги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Медико-социальная поддержка/Психологическая поддержка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9347"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Административный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Административный/Оформление документов на МСЭ/Выписка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рецептов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6174" y="502301"/>
            <a:ext cx="1975275" cy="377985"/>
          </a:xfrm>
          <a:prstGeom prst="rect">
            <a:avLst/>
          </a:prstGeom>
        </p:spPr>
      </p:pic>
      <p:sp>
        <p:nvSpPr>
          <p:cNvPr id="10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/>
              <a:t>7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09250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01629" y="1015470"/>
            <a:ext cx="109410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Перечень</a:t>
            </a:r>
            <a:r>
              <a:rPr lang="ru-RU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социально-значимых заболеваний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подлежащих динамическому наблюдению  профильными специалистами на уровне КДП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рамках ГОБМП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33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заболеваний):</a:t>
            </a:r>
          </a:p>
        </p:txBody>
      </p:sp>
      <p:sp>
        <p:nvSpPr>
          <p:cNvPr id="20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65614" y="118775"/>
            <a:ext cx="11413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2041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5353" algn="l"/>
              </a:tabLst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Совершенствование Правил оказания КДП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296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pSp>
        <p:nvGrpSpPr>
          <p:cNvPr id="33" name="Group 29"/>
          <p:cNvGrpSpPr/>
          <p:nvPr/>
        </p:nvGrpSpPr>
        <p:grpSpPr>
          <a:xfrm>
            <a:off x="1531149" y="532537"/>
            <a:ext cx="9143461" cy="527360"/>
            <a:chOff x="0" y="1348879"/>
            <a:chExt cx="8961438" cy="568548"/>
          </a:xfrm>
        </p:grpSpPr>
        <p:sp>
          <p:nvSpPr>
            <p:cNvPr id="34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2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35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noFill/>
            <a:ln w="9525" cap="flat" cmpd="sng" algn="ctr">
              <a:solidFill>
                <a:srgbClr val="0065BD"/>
              </a:solidFill>
              <a:prstDash val="solid"/>
            </a:ln>
            <a:effectLst/>
          </p:spPr>
        </p:cxnSp>
      </p:grpSp>
      <p:sp>
        <p:nvSpPr>
          <p:cNvPr id="9" name="TextBox 8"/>
          <p:cNvSpPr txBox="1"/>
          <p:nvPr/>
        </p:nvSpPr>
        <p:spPr>
          <a:xfrm>
            <a:off x="465614" y="2196725"/>
            <a:ext cx="58722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Туберкулез (А 15-А19)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Болезнь вызванная вирусом иммунодефицита человека (ВИЧ) (В 20-В24)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Злокачественные и доброкачественные новообразования (С00-97; D00-09; D37-48)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Миелодиспластические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синдромы (D46), Хроническая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миелопролиферативная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болезнь (D47.1)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Иммунодефициты с преимущественной недостаточностью антител (D80)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Комбинированные иммунодефициты (D81)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Иммунодефициты, связанные с другими значительными дефектами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D82-D84)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Сахарный диабет (E12-E14)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Психические расстройства и расстройства поведения (F00-F99)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Дегенеративные болезни нервной системы (G30-G32)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Демиелинизирующие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болезни центральной нервной системы (G35-G37)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Гемолитические анемии у взрослых (D 56.0; D 56.2; D 56.4; D 57; D 57.0-D 57.2)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Пароксизмальная ночная гемоглобинурия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Маркиафавы-Микели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 * (D 59.5)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Идиопатическая тромбоцитопеническая пурпура* (D 69.3)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Гистиоцитоз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из клеток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Лангерганса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не классифицированный в других рубриках (D 76.0)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Недостаточность других витаминов группы В* (Е 53.1)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91936" y="2093153"/>
            <a:ext cx="5457187" cy="61863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17. Болезни накопления гликогена* (E 74.0)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18. Другие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сфинголипидозы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 75.2)</a:t>
            </a:r>
            <a:endParaRPr lang="kk-K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Мукополисахаридоз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 76.0-E 76.2)</a:t>
            </a:r>
            <a:endParaRPr lang="kk-K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Порфирии*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 80.2)</a:t>
            </a:r>
            <a:endParaRPr lang="kk-K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21.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Нарушения обмена меди* (E 83.0)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22. Нарушение обмена веществ* (Е 84.8)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23. Наследственный семейный амилоидоз без невропатии* (E 85.0)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24. Нарушения обмена белков плазмы* (Е 88.0)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25.Болезнь двигательного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неврона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(G 12.2)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26. Синдром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Драве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у детей (G 40.4)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27. Синдром дефицита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Glut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1 у детей (G 93.4)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28. Другие интерстициальные легочные болезни у взрослых (J 84; J 84.0; J 84.1; J 84.8; J 84.9)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29. Первичная легочная гипертензия* (I 27.0)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30. Буллезные нарушения* (L 10; L 13.0)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31. Незавершенный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остеогенез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 78.0)</a:t>
            </a:r>
            <a:endParaRPr lang="kk-K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32. Врожденный ихтиоз*(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 80)</a:t>
            </a:r>
            <a:endParaRPr lang="kk-K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33. Буллезный эпидермолиз*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 81)</a:t>
            </a:r>
            <a:endParaRPr lang="kk-K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kk-K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kk-K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kk-K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 smtClean="0"/>
              <a:t>8</a:t>
            </a:r>
            <a:endParaRPr lang="ru-RU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74610" y="575684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4</a:t>
            </a:r>
            <a:endParaRPr lang="ru-RU" sz="1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13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679722" y="1938483"/>
            <a:ext cx="5066041" cy="525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300"/>
              </a:spcAft>
              <a:buAutoNum type="arabicPeriod"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Последствия перенесенных инфекционных и паразитарных заболеваний 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solidFill>
                <a:srgbClr val="E6E6E6">
                  <a:lumMod val="1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Заболевания крови и кроветворных органов -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dirty="0">
              <a:solidFill>
                <a:srgbClr val="E6E6E6">
                  <a:lumMod val="1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Болезни эндокринной системы, расстройства питания и нарушения обмена веществ 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Болезни мочеполовой системы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 Болезни нервной системы 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6. Офтальмология –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7. Болезни органов слуха  -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8. Болезни системы кровообращения 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 dirty="0">
              <a:solidFill>
                <a:srgbClr val="E6E6E6">
                  <a:lumMod val="1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 dirty="0">
              <a:solidFill>
                <a:srgbClr val="E6E6E6">
                  <a:lumMod val="1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1234" y="1013667"/>
            <a:ext cx="119295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00255" fontAlgn="base">
              <a:spcBef>
                <a:spcPct val="0"/>
              </a:spcBef>
              <a:spcAft>
                <a:spcPct val="0"/>
              </a:spcAft>
              <a:tabLst>
                <a:tab pos="271358" algn="l"/>
              </a:tabLst>
            </a:pPr>
            <a:r>
              <a:rPr lang="ru-RU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Перечень заболеваний</a:t>
            </a:r>
            <a:r>
              <a:rPr lang="ru-RU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подлежащих наблюдению профильными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специалистами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рамках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ГОМБП и в системе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ОСМС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80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заболеваний):</a:t>
            </a:r>
          </a:p>
        </p:txBody>
      </p:sp>
      <p:sp>
        <p:nvSpPr>
          <p:cNvPr id="9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89467" y="86351"/>
            <a:ext cx="11413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2041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39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5353" algn="l"/>
              </a:tabLst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9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Совершенствование Правил оказания КДП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296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63001" y="1961308"/>
            <a:ext cx="6096000" cy="386259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Болезни органов дыхания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Болезни органов пищеварения -</a:t>
            </a: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Болезни кожи, подкожной клетчатки – 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Болезни костно-мышечной системы – 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k-KZ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Поражения в перинатальном периоде –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Врожденные аномалии, пороки развития –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Травмы (последствия травм)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Состояние после трансплантации органов и тканей -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3" name="Group 29"/>
          <p:cNvGrpSpPr/>
          <p:nvPr/>
        </p:nvGrpSpPr>
        <p:grpSpPr>
          <a:xfrm>
            <a:off x="1608374" y="503701"/>
            <a:ext cx="9143461" cy="527360"/>
            <a:chOff x="0" y="1348879"/>
            <a:chExt cx="8961438" cy="568548"/>
          </a:xfrm>
        </p:grpSpPr>
        <p:sp>
          <p:nvSpPr>
            <p:cNvPr id="14" name="Rectangle 136"/>
            <p:cNvSpPr>
              <a:spLocks noChangeArrowheads="1"/>
            </p:cNvSpPr>
            <p:nvPr/>
          </p:nvSpPr>
          <p:spPr bwMode="auto">
            <a:xfrm>
              <a:off x="0" y="1348879"/>
              <a:ext cx="8961438" cy="568548"/>
            </a:xfrm>
            <a:prstGeom prst="rect">
              <a:avLst/>
            </a:prstGeom>
            <a:gradFill rotWithShape="1">
              <a:gsLst>
                <a:gs pos="0">
                  <a:srgbClr val="EEEEEE"/>
                </a:gs>
                <a:gs pos="100000">
                  <a:srgbClr val="EEEEEE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2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5" name="Straight Connector 31"/>
            <p:cNvCxnSpPr>
              <a:cxnSpLocks/>
            </p:cNvCxnSpPr>
            <p:nvPr/>
          </p:nvCxnSpPr>
          <p:spPr>
            <a:xfrm>
              <a:off x="0" y="1348879"/>
              <a:ext cx="8961438" cy="0"/>
            </a:xfrm>
            <a:prstGeom prst="line">
              <a:avLst/>
            </a:prstGeom>
            <a:noFill/>
            <a:ln w="9525" cap="flat" cmpd="sng" algn="ctr">
              <a:solidFill>
                <a:srgbClr val="0065BD"/>
              </a:solidFill>
              <a:prstDash val="solid"/>
            </a:ln>
            <a:effectLst/>
          </p:spPr>
        </p:cxnSp>
      </p:grpSp>
      <p:sp>
        <p:nvSpPr>
          <p:cNvPr id="16" name="Номер слайда 2">
            <a:extLst>
              <a:ext uri="{FF2B5EF4-FFF2-40B4-BE49-F238E27FC236}">
                <a16:creationId xmlns="" xmlns:a16="http://schemas.microsoft.com/office/drawing/2014/main" id="{F412FDB0-3FB7-49CF-B4FC-FB5E1556A956}"/>
              </a:ext>
            </a:extLst>
          </p:cNvPr>
          <p:cNvSpPr txBox="1">
            <a:spLocks/>
          </p:cNvSpPr>
          <p:nvPr/>
        </p:nvSpPr>
        <p:spPr>
          <a:xfrm>
            <a:off x="11607114" y="6375633"/>
            <a:ext cx="584886" cy="48236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algn="ctr">
              <a:lnSpc>
                <a:spcPct val="80000"/>
              </a:lnSpc>
              <a:buClr>
                <a:srgbClr val="C00000"/>
              </a:buClr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k-KZ" sz="1800" dirty="0" smtClean="0"/>
              <a:t>9</a:t>
            </a:r>
            <a:endParaRPr lang="ru-RU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10826865" y="555235"/>
            <a:ext cx="19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 smtClean="0">
                <a:solidFill>
                  <a:srgbClr val="00B050"/>
                </a:solidFill>
              </a:rPr>
              <a:t>Приложение 5</a:t>
            </a:r>
            <a:endParaRPr lang="ru-RU" sz="1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9090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irm Format - template">
  <a:themeElements>
    <a:clrScheme name="Custom 15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9F0FF"/>
      </a:accent1>
      <a:accent2>
        <a:srgbClr val="00ADEF"/>
      </a:accent2>
      <a:accent3>
        <a:srgbClr val="0065BD"/>
      </a:accent3>
      <a:accent4>
        <a:srgbClr val="002960"/>
      </a:accent4>
      <a:accent5>
        <a:srgbClr val="F9C61C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LOP - normal" id="{9B1EEE48-FBB1-4441-A18B-EA0D61F9D5CF}" vid="{46CCEF6C-6F35-4EC3-B141-99BB08E4FC4A}"/>
    </a:ext>
  </a:extLst>
</a:theme>
</file>

<file path=ppt/theme/theme3.xml><?xml version="1.0" encoding="utf-8"?>
<a:theme xmlns:a="http://schemas.openxmlformats.org/drawingml/2006/main" name="1_Firm Format - template">
  <a:themeElements>
    <a:clrScheme name="Custom 15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9F0FF"/>
      </a:accent1>
      <a:accent2>
        <a:srgbClr val="00ADEF"/>
      </a:accent2>
      <a:accent3>
        <a:srgbClr val="0065BD"/>
      </a:accent3>
      <a:accent4>
        <a:srgbClr val="002960"/>
      </a:accent4>
      <a:accent5>
        <a:srgbClr val="F9C61C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LOP - normal" id="{9B1EEE48-FBB1-4441-A18B-EA0D61F9D5CF}" vid="{46CCEF6C-6F35-4EC3-B141-99BB08E4FC4A}"/>
    </a:ext>
  </a:extLst>
</a:theme>
</file>

<file path=ppt/theme/theme4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2076</Words>
  <Application>Microsoft Office PowerPoint</Application>
  <PresentationFormat>Произвольный</PresentationFormat>
  <Paragraphs>440</Paragraphs>
  <Slides>12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1_Тема Office</vt:lpstr>
      <vt:lpstr>Firm Format - template</vt:lpstr>
      <vt:lpstr>1_Firm Format - template</vt:lpstr>
      <vt:lpstr>2_Тема Office</vt:lpstr>
      <vt:lpstr>think-cell Slide</vt:lpstr>
      <vt:lpstr>Слайд 1</vt:lpstr>
      <vt:lpstr>Слайд 2</vt:lpstr>
      <vt:lpstr>Слайд 3</vt:lpstr>
      <vt:lpstr>Слайд 4</vt:lpstr>
      <vt:lpstr>II. Совершенствование Правил оказания КДП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Bayurzhan A. Jussipov</dc:creator>
  <cp:lastModifiedBy>User</cp:lastModifiedBy>
  <cp:revision>213</cp:revision>
  <cp:lastPrinted>2019-07-30T04:36:01Z</cp:lastPrinted>
  <dcterms:created xsi:type="dcterms:W3CDTF">2019-07-25T05:48:26Z</dcterms:created>
  <dcterms:modified xsi:type="dcterms:W3CDTF">2020-01-08T03:21:38Z</dcterms:modified>
</cp:coreProperties>
</file>