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gif" ContentType="image/gif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notesSlides/notesSlide2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721" r:id="rId3"/>
  </p:sldMasterIdLst>
  <p:notesMasterIdLst>
    <p:notesMasterId r:id="rId35"/>
  </p:notesMasterIdLst>
  <p:sldIdLst>
    <p:sldId id="277" r:id="rId4"/>
    <p:sldId id="578" r:id="rId5"/>
    <p:sldId id="257" r:id="rId6"/>
    <p:sldId id="581" r:id="rId7"/>
    <p:sldId id="582" r:id="rId8"/>
    <p:sldId id="583" r:id="rId9"/>
    <p:sldId id="281" r:id="rId10"/>
    <p:sldId id="259" r:id="rId11"/>
    <p:sldId id="585" r:id="rId12"/>
    <p:sldId id="586" r:id="rId13"/>
    <p:sldId id="584" r:id="rId14"/>
    <p:sldId id="260" r:id="rId15"/>
    <p:sldId id="592" r:id="rId16"/>
    <p:sldId id="261" r:id="rId17"/>
    <p:sldId id="594" r:id="rId18"/>
    <p:sldId id="593" r:id="rId19"/>
    <p:sldId id="588" r:id="rId20"/>
    <p:sldId id="262" r:id="rId21"/>
    <p:sldId id="597" r:id="rId22"/>
    <p:sldId id="595" r:id="rId23"/>
    <p:sldId id="587" r:id="rId24"/>
    <p:sldId id="264" r:id="rId25"/>
    <p:sldId id="599" r:id="rId26"/>
    <p:sldId id="589" r:id="rId27"/>
    <p:sldId id="265" r:id="rId28"/>
    <p:sldId id="590" r:id="rId29"/>
    <p:sldId id="591" r:id="rId30"/>
    <p:sldId id="598" r:id="rId31"/>
    <p:sldId id="276" r:id="rId32"/>
    <p:sldId id="267" r:id="rId33"/>
    <p:sldId id="359" r:id="rId34"/>
  </p:sldIdLst>
  <p:sldSz cx="12192000" cy="6858000"/>
  <p:notesSz cx="6807200" cy="99393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509A3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9" autoAdjust="0"/>
    <p:restoredTop sz="94660"/>
  </p:normalViewPr>
  <p:slideViewPr>
    <p:cSldViewPr snapToGrid="0">
      <p:cViewPr>
        <p:scale>
          <a:sx n="80" d="100"/>
          <a:sy n="80" d="100"/>
        </p:scale>
        <p:origin x="-1698" y="-8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D61B73-B0B6-4A2F-9FAC-097976D88444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x-none"/>
        </a:p>
      </dgm:t>
    </dgm:pt>
    <dgm:pt modelId="{85191BA6-9EC0-4EC8-B9FC-0E1D680C7B9D}">
      <dgm:prSet phldrT="[Текст]" custT="1"/>
      <dgm:spPr>
        <a:solidFill>
          <a:schemeClr val="tx2">
            <a:lumMod val="75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400" b="1" dirty="0">
              <a:latin typeface="Arial Narrow" panose="020B0606020202030204" pitchFamily="34" charset="0"/>
            </a:rPr>
            <a:t>ПМСП: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dirty="0">
              <a:latin typeface="Arial Narrow" panose="020B0606020202030204" pitchFamily="34" charset="0"/>
            </a:rPr>
            <a:t>Программа управления заболеваниями (ПУЗ),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dirty="0">
              <a:latin typeface="Arial Narrow" panose="020B0606020202030204" pitchFamily="34" charset="0"/>
            </a:rPr>
            <a:t>универсально-прогрессивная модель патронажа беременных и детей (УПМП) и др.</a:t>
          </a:r>
          <a:endParaRPr lang="x-none" sz="1600" dirty="0">
            <a:latin typeface="Arial Narrow" panose="020B0606020202030204" pitchFamily="34" charset="0"/>
          </a:endParaRPr>
        </a:p>
      </dgm:t>
    </dgm:pt>
    <dgm:pt modelId="{CB3C78E8-C048-4923-8BAD-39AFDB569473}" type="parTrans" cxnId="{AC9EE1D5-2234-4E9B-89B1-92F0961AB0D6}">
      <dgm:prSet/>
      <dgm:spPr/>
      <dgm:t>
        <a:bodyPr/>
        <a:lstStyle/>
        <a:p>
          <a:endParaRPr lang="x-none" sz="2400">
            <a:latin typeface="Arial Narrow" panose="020B0606020202030204" pitchFamily="34" charset="0"/>
          </a:endParaRPr>
        </a:p>
      </dgm:t>
    </dgm:pt>
    <dgm:pt modelId="{DE28D1F7-D602-4DE5-96F1-1FDA801E8FAB}" type="sibTrans" cxnId="{AC9EE1D5-2234-4E9B-89B1-92F0961AB0D6}">
      <dgm:prSet/>
      <dgm:spPr/>
      <dgm:t>
        <a:bodyPr/>
        <a:lstStyle/>
        <a:p>
          <a:endParaRPr lang="x-none" sz="2400">
            <a:latin typeface="Arial Narrow" panose="020B0606020202030204" pitchFamily="34" charset="0"/>
          </a:endParaRPr>
        </a:p>
      </dgm:t>
    </dgm:pt>
    <dgm:pt modelId="{0030C621-4EF3-4427-805D-B61FF922EF49}">
      <dgm:prSet phldrT="[Текст]" custT="1"/>
      <dgm:spPr>
        <a:solidFill>
          <a:srgbClr val="D7E9F9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400" b="1" dirty="0">
              <a:solidFill>
                <a:schemeClr val="tx1"/>
              </a:solidFill>
              <a:latin typeface="Arial Narrow" panose="020B0606020202030204" pitchFamily="34" charset="0"/>
            </a:rPr>
            <a:t>СЗТ: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dirty="0">
              <a:solidFill>
                <a:schemeClr val="tx1"/>
              </a:solidFill>
              <a:latin typeface="Arial Narrow" panose="020B0606020202030204" pitchFamily="34" charset="0"/>
            </a:rPr>
            <a:t>заболевания подлежащие лечению в условиях ПМСП</a:t>
          </a:r>
          <a:endParaRPr lang="x-none" sz="1600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21B3DAA0-52DA-42A0-90B2-A9EB73F53276}" type="parTrans" cxnId="{EEB9206E-8CDB-4BEA-BA48-C6924214B4C4}">
      <dgm:prSet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endParaRPr lang="x-none" sz="2400">
            <a:latin typeface="Arial Narrow" panose="020B0606020202030204" pitchFamily="34" charset="0"/>
          </a:endParaRPr>
        </a:p>
      </dgm:t>
    </dgm:pt>
    <dgm:pt modelId="{18527427-AC21-4EC7-98D1-E373BC4000D7}" type="sibTrans" cxnId="{EEB9206E-8CDB-4BEA-BA48-C6924214B4C4}">
      <dgm:prSet/>
      <dgm:spPr/>
      <dgm:t>
        <a:bodyPr/>
        <a:lstStyle/>
        <a:p>
          <a:endParaRPr lang="x-none" sz="2400">
            <a:latin typeface="Arial Narrow" panose="020B0606020202030204" pitchFamily="34" charset="0"/>
          </a:endParaRPr>
        </a:p>
      </dgm:t>
    </dgm:pt>
    <dgm:pt modelId="{E4ED1F6F-ECA9-4910-93CF-AB4EE5BE187E}">
      <dgm:prSet phldrT="[Текст]" custT="1"/>
      <dgm:spPr>
        <a:solidFill>
          <a:srgbClr val="D7E9F9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dirty="0">
              <a:solidFill>
                <a:schemeClr val="tx1"/>
              </a:solidFill>
              <a:latin typeface="Arial Narrow" panose="020B0606020202030204" pitchFamily="34" charset="0"/>
            </a:rPr>
            <a:t>АЛО: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dirty="0">
              <a:solidFill>
                <a:schemeClr val="tx1"/>
              </a:solidFill>
              <a:latin typeface="Arial Narrow" panose="020B0606020202030204" pitchFamily="34" charset="0"/>
            </a:rPr>
            <a:t>расширение перечня заболеваний при острых состояниях и при заболеваниях требующих динамического наблюдения</a:t>
          </a:r>
          <a:endParaRPr lang="x-none" sz="1600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749E68CD-13AF-476F-87A9-6DB9216A67BD}" type="parTrans" cxnId="{0B4C04FE-CB41-49E2-965A-96186D035B7C}">
      <dgm:prSet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endParaRPr lang="x-none" sz="2400">
            <a:latin typeface="Arial Narrow" panose="020B0606020202030204" pitchFamily="34" charset="0"/>
          </a:endParaRPr>
        </a:p>
      </dgm:t>
    </dgm:pt>
    <dgm:pt modelId="{2BA192FD-5FB4-4885-87BB-26334A5BBEB9}" type="sibTrans" cxnId="{0B4C04FE-CB41-49E2-965A-96186D035B7C}">
      <dgm:prSet/>
      <dgm:spPr/>
      <dgm:t>
        <a:bodyPr/>
        <a:lstStyle/>
        <a:p>
          <a:endParaRPr lang="x-none" sz="2400">
            <a:latin typeface="Arial Narrow" panose="020B0606020202030204" pitchFamily="34" charset="0"/>
          </a:endParaRPr>
        </a:p>
      </dgm:t>
    </dgm:pt>
    <dgm:pt modelId="{61D01E25-0B0C-4C06-9154-C7EDB6037676}">
      <dgm:prSet phldrT="[Текст]" custT="1"/>
      <dgm:spPr>
        <a:solidFill>
          <a:srgbClr val="D7E9F9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400" b="1" dirty="0">
              <a:solidFill>
                <a:schemeClr val="tx1"/>
              </a:solidFill>
              <a:latin typeface="Arial Narrow" panose="020B0606020202030204" pitchFamily="34" charset="0"/>
            </a:rPr>
            <a:t>КДУ:  </a:t>
          </a:r>
          <a:r>
            <a:rPr lang="ru-RU" sz="1600" dirty="0">
              <a:solidFill>
                <a:schemeClr val="tx1"/>
              </a:solidFill>
              <a:latin typeface="Arial Narrow" panose="020B0606020202030204" pitchFamily="34" charset="0"/>
            </a:rPr>
            <a:t>делегирование полномочий от профильных специалистов врачам ПМСП</a:t>
          </a:r>
          <a:endParaRPr lang="x-none" sz="2400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DD2FECD0-F705-498A-A945-73056FF48907}" type="parTrans" cxnId="{FF463145-5759-435D-942F-F2DA40BE4E5D}">
      <dgm:prSet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endParaRPr lang="x-none" sz="2400">
            <a:latin typeface="Arial Narrow" panose="020B0606020202030204" pitchFamily="34" charset="0"/>
          </a:endParaRPr>
        </a:p>
      </dgm:t>
    </dgm:pt>
    <dgm:pt modelId="{0DF6F171-13AB-4923-B741-B746C89E771D}" type="sibTrans" cxnId="{FF463145-5759-435D-942F-F2DA40BE4E5D}">
      <dgm:prSet/>
      <dgm:spPr/>
      <dgm:t>
        <a:bodyPr/>
        <a:lstStyle/>
        <a:p>
          <a:endParaRPr lang="x-none" sz="2400">
            <a:latin typeface="Arial Narrow" panose="020B0606020202030204" pitchFamily="34" charset="0"/>
          </a:endParaRPr>
        </a:p>
      </dgm:t>
    </dgm:pt>
    <dgm:pt modelId="{A470047D-930A-4608-BB7D-87F1A5AB68FD}">
      <dgm:prSet phldrT="[Текст]" custT="1"/>
      <dgm:spPr>
        <a:solidFill>
          <a:srgbClr val="D7E9F9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600" b="1" dirty="0">
              <a:solidFill>
                <a:schemeClr val="tx1"/>
              </a:solidFill>
              <a:latin typeface="Arial Narrow" panose="020B0606020202030204" pitchFamily="34" charset="0"/>
            </a:rPr>
            <a:t>Паллиативная помощь: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dirty="0">
              <a:solidFill>
                <a:schemeClr val="tx1"/>
              </a:solidFill>
              <a:latin typeface="Arial Narrow" panose="020B0606020202030204" pitchFamily="34" charset="0"/>
            </a:rPr>
            <a:t>услуги специалистов ПМСП, в том числе в составе МБ и мультидисциплинарных групп</a:t>
          </a:r>
          <a:endParaRPr lang="x-none" sz="1600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6337CCF4-4C0D-4166-9097-ABB35F3D383A}" type="parTrans" cxnId="{8C65031E-1E05-4411-B2ED-3A86271039A7}">
      <dgm:prSet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endParaRPr lang="x-none" sz="2400">
            <a:latin typeface="Arial Narrow" panose="020B0606020202030204" pitchFamily="34" charset="0"/>
          </a:endParaRPr>
        </a:p>
      </dgm:t>
    </dgm:pt>
    <dgm:pt modelId="{2B1FFFD8-7B05-483D-AA7E-9B02CF884E2F}" type="sibTrans" cxnId="{8C65031E-1E05-4411-B2ED-3A86271039A7}">
      <dgm:prSet/>
      <dgm:spPr/>
      <dgm:t>
        <a:bodyPr/>
        <a:lstStyle/>
        <a:p>
          <a:endParaRPr lang="x-none" sz="2400">
            <a:latin typeface="Arial Narrow" panose="020B0606020202030204" pitchFamily="34" charset="0"/>
          </a:endParaRPr>
        </a:p>
      </dgm:t>
    </dgm:pt>
    <dgm:pt modelId="{4635BA53-37F2-4BFD-8B30-A459AEAFD6E2}">
      <dgm:prSet phldrT="[Текст]" custT="1"/>
      <dgm:spPr>
        <a:solidFill>
          <a:srgbClr val="D7E9F9"/>
        </a:solidFill>
      </dgm:spPr>
      <dgm:t>
        <a:bodyPr/>
        <a:lstStyle/>
        <a:p>
          <a:r>
            <a:rPr lang="ru-RU" sz="2000" b="1" dirty="0">
              <a:solidFill>
                <a:schemeClr val="tx1"/>
              </a:solidFill>
              <a:latin typeface="Arial Narrow" panose="020B0606020202030204" pitchFamily="34" charset="0"/>
            </a:rPr>
            <a:t>Реабилитация</a:t>
          </a:r>
          <a:r>
            <a:rPr lang="ru-RU" sz="1600" dirty="0">
              <a:solidFill>
                <a:schemeClr val="tx1"/>
              </a:solidFill>
              <a:latin typeface="Arial Narrow" panose="020B0606020202030204" pitchFamily="34" charset="0"/>
            </a:rPr>
            <a:t>:</a:t>
          </a:r>
          <a:br>
            <a:rPr lang="ru-RU" sz="1600" dirty="0">
              <a:solidFill>
                <a:schemeClr val="tx1"/>
              </a:solidFill>
              <a:latin typeface="Arial Narrow" panose="020B0606020202030204" pitchFamily="34" charset="0"/>
            </a:rPr>
          </a:br>
          <a:r>
            <a:rPr lang="ru-RU" sz="1600" dirty="0">
              <a:solidFill>
                <a:schemeClr val="tx1"/>
              </a:solidFill>
              <a:latin typeface="Arial Narrow" panose="020B0606020202030204" pitchFamily="34" charset="0"/>
            </a:rPr>
            <a:t>услуги специалистов ПМСП, в том числе в составе мобильных бригад (МБ) </a:t>
          </a:r>
          <a:endParaRPr lang="x-none" sz="2400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098CC8F6-0C51-42A2-8F4D-919F85236DBE}" type="parTrans" cxnId="{674668AF-14ED-485D-9058-9A50B2447ADA}">
      <dgm:prSet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endParaRPr lang="x-none" sz="2400">
            <a:latin typeface="Arial Narrow" panose="020B0606020202030204" pitchFamily="34" charset="0"/>
          </a:endParaRPr>
        </a:p>
      </dgm:t>
    </dgm:pt>
    <dgm:pt modelId="{5CE48168-042B-4574-929F-072702ED04B6}" type="sibTrans" cxnId="{674668AF-14ED-485D-9058-9A50B2447ADA}">
      <dgm:prSet/>
      <dgm:spPr/>
      <dgm:t>
        <a:bodyPr/>
        <a:lstStyle/>
        <a:p>
          <a:endParaRPr lang="x-none" sz="2400">
            <a:latin typeface="Arial Narrow" panose="020B0606020202030204" pitchFamily="34" charset="0"/>
          </a:endParaRPr>
        </a:p>
      </dgm:t>
    </dgm:pt>
    <dgm:pt modelId="{987D0EF8-1418-4B1B-B807-64118AFDB07A}">
      <dgm:prSet phldrT="[Текст]" custT="1"/>
      <dgm:spPr>
        <a:solidFill>
          <a:srgbClr val="D7E9F9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400" b="1" dirty="0">
              <a:solidFill>
                <a:schemeClr val="tx1"/>
              </a:solidFill>
              <a:latin typeface="Arial Narrow" panose="020B0606020202030204" pitchFamily="34" charset="0"/>
            </a:rPr>
            <a:t>Стационар: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dirty="0">
              <a:solidFill>
                <a:schemeClr val="tx1"/>
              </a:solidFill>
              <a:latin typeface="Arial Narrow" panose="020B0606020202030204" pitchFamily="34" charset="0"/>
            </a:rPr>
            <a:t>заболевания подлежащие лечению в условиях ПМСП</a:t>
          </a:r>
          <a:endParaRPr lang="x-none" sz="2400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03013FB4-401C-448D-9156-5A5B18272591}" type="parTrans" cxnId="{D4E7170D-103F-42BD-B70F-5B61C85A574F}">
      <dgm:prSet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endParaRPr lang="x-none" sz="2400">
            <a:latin typeface="Arial Narrow" panose="020B0606020202030204" pitchFamily="34" charset="0"/>
          </a:endParaRPr>
        </a:p>
      </dgm:t>
    </dgm:pt>
    <dgm:pt modelId="{F8C442B6-99AE-4556-8CBD-B92460BE0388}" type="sibTrans" cxnId="{D4E7170D-103F-42BD-B70F-5B61C85A574F}">
      <dgm:prSet/>
      <dgm:spPr/>
      <dgm:t>
        <a:bodyPr/>
        <a:lstStyle/>
        <a:p>
          <a:endParaRPr lang="x-none" sz="2400">
            <a:latin typeface="Arial Narrow" panose="020B0606020202030204" pitchFamily="34" charset="0"/>
          </a:endParaRPr>
        </a:p>
      </dgm:t>
    </dgm:pt>
    <dgm:pt modelId="{ABEABCEF-FE3B-415C-B556-A57F5BF8231E}" type="pres">
      <dgm:prSet presAssocID="{10D61B73-B0B6-4A2F-9FAC-097976D8844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4F6BB8F-8E56-477F-8057-989C0AB6E348}" type="pres">
      <dgm:prSet presAssocID="{85191BA6-9EC0-4EC8-B9FC-0E1D680C7B9D}" presName="centerShape" presStyleLbl="node0" presStyleIdx="0" presStyleCnt="1"/>
      <dgm:spPr/>
      <dgm:t>
        <a:bodyPr/>
        <a:lstStyle/>
        <a:p>
          <a:endParaRPr lang="ru-RU"/>
        </a:p>
      </dgm:t>
    </dgm:pt>
    <dgm:pt modelId="{E69713C5-0020-402D-90EF-28C879FD9BAF}" type="pres">
      <dgm:prSet presAssocID="{21B3DAA0-52DA-42A0-90B2-A9EB73F53276}" presName="parTrans" presStyleLbl="bgSibTrans2D1" presStyleIdx="0" presStyleCnt="6" custLinFactNeighborY="-4102"/>
      <dgm:spPr/>
      <dgm:t>
        <a:bodyPr/>
        <a:lstStyle/>
        <a:p>
          <a:endParaRPr lang="ru-RU"/>
        </a:p>
      </dgm:t>
    </dgm:pt>
    <dgm:pt modelId="{C58F0145-718A-4BF9-A5C0-EB3E097369AE}" type="pres">
      <dgm:prSet presAssocID="{0030C621-4EF3-4427-805D-B61FF922EF49}" presName="node" presStyleLbl="node1" presStyleIdx="0" presStyleCnt="6" custScaleX="143021" custScaleY="1001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F01554-7D24-4F7A-B180-A8FE6DB00480}" type="pres">
      <dgm:prSet presAssocID="{749E68CD-13AF-476F-87A9-6DB9216A67BD}" presName="parTrans" presStyleLbl="bgSibTrans2D1" presStyleIdx="1" presStyleCnt="6" custLinFactNeighborX="4172" custLinFactNeighborY="-9572"/>
      <dgm:spPr/>
      <dgm:t>
        <a:bodyPr/>
        <a:lstStyle/>
        <a:p>
          <a:endParaRPr lang="ru-RU"/>
        </a:p>
      </dgm:t>
    </dgm:pt>
    <dgm:pt modelId="{B986A69A-46BC-44A4-8618-A4A2D1A5DF51}" type="pres">
      <dgm:prSet presAssocID="{E4ED1F6F-ECA9-4910-93CF-AB4EE5BE187E}" presName="node" presStyleLbl="node1" presStyleIdx="1" presStyleCnt="6" custScaleX="143021" custScaleY="100115" custRadScaleRad="98354" custRadScaleInc="-98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2427C2-8BBF-4742-AC11-D3B94C53CBA2}" type="pres">
      <dgm:prSet presAssocID="{DD2FECD0-F705-498A-A945-73056FF48907}" presName="parTrans" presStyleLbl="bgSibTrans2D1" presStyleIdx="2" presStyleCnt="6" custLinFactNeighborX="5342" custLinFactNeighborY="-6838"/>
      <dgm:spPr/>
      <dgm:t>
        <a:bodyPr/>
        <a:lstStyle/>
        <a:p>
          <a:endParaRPr lang="ru-RU"/>
        </a:p>
      </dgm:t>
    </dgm:pt>
    <dgm:pt modelId="{E8880CB3-6668-4B50-A52E-ECE8DCCC11B0}" type="pres">
      <dgm:prSet presAssocID="{61D01E25-0B0C-4C06-9154-C7EDB6037676}" presName="node" presStyleLbl="node1" presStyleIdx="2" presStyleCnt="6" custScaleX="143021" custScaleY="100115" custRadScaleRad="103175" custRadScaleInc="-184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83F9FE-1B22-4DA0-A4C1-97028AAB8586}" type="pres">
      <dgm:prSet presAssocID="{03013FB4-401C-448D-9156-5A5B18272591}" presName="parTrans" presStyleLbl="bgSibTrans2D1" presStyleIdx="3" presStyleCnt="6"/>
      <dgm:spPr/>
      <dgm:t>
        <a:bodyPr/>
        <a:lstStyle/>
        <a:p>
          <a:endParaRPr lang="ru-RU"/>
        </a:p>
      </dgm:t>
    </dgm:pt>
    <dgm:pt modelId="{0FEB4592-3719-4A45-A22A-9C54F8CEFBF6}" type="pres">
      <dgm:prSet presAssocID="{987D0EF8-1418-4B1B-B807-64118AFDB07A}" presName="node" presStyleLbl="node1" presStyleIdx="3" presStyleCnt="6" custScaleX="143021" custScaleY="100115" custRadScaleRad="99932" custRadScaleInc="-20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296B45-BC74-4EE0-8924-8548709928B6}" type="pres">
      <dgm:prSet presAssocID="{098CC8F6-0C51-42A2-8F4D-919F85236DBE}" presName="parTrans" presStyleLbl="bgSibTrans2D1" presStyleIdx="4" presStyleCnt="6" custLinFactNeighborX="-2385" custLinFactNeighborY="-16409"/>
      <dgm:spPr/>
      <dgm:t>
        <a:bodyPr/>
        <a:lstStyle/>
        <a:p>
          <a:endParaRPr lang="ru-RU"/>
        </a:p>
      </dgm:t>
    </dgm:pt>
    <dgm:pt modelId="{E984024E-B0BF-440D-A80B-604C703BA3CA}" type="pres">
      <dgm:prSet presAssocID="{4635BA53-37F2-4BFD-8B30-A459AEAFD6E2}" presName="node" presStyleLbl="node1" presStyleIdx="4" presStyleCnt="6" custScaleX="143021" custScaleY="100115" custRadScaleRad="101588" custRadScaleInc="120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902E7D-3F9E-4148-9E8C-39B3C551B54E}" type="pres">
      <dgm:prSet presAssocID="{6337CCF4-4C0D-4166-9097-ABB35F3D383A}" presName="parTrans" presStyleLbl="bgSibTrans2D1" presStyleIdx="5" presStyleCnt="6"/>
      <dgm:spPr/>
      <dgm:t>
        <a:bodyPr/>
        <a:lstStyle/>
        <a:p>
          <a:endParaRPr lang="ru-RU"/>
        </a:p>
      </dgm:t>
    </dgm:pt>
    <dgm:pt modelId="{39B98A76-7AB0-4376-929F-114B5953794E}" type="pres">
      <dgm:prSet presAssocID="{A470047D-930A-4608-BB7D-87F1A5AB68FD}" presName="node" presStyleLbl="node1" presStyleIdx="5" presStyleCnt="6" custScaleX="143021" custScaleY="1001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F96A9E7-DDB3-4610-9212-FA02212AE33E}" type="presOf" srcId="{03013FB4-401C-448D-9156-5A5B18272591}" destId="{7F83F9FE-1B22-4DA0-A4C1-97028AAB8586}" srcOrd="0" destOrd="0" presId="urn:microsoft.com/office/officeart/2005/8/layout/radial4"/>
    <dgm:cxn modelId="{D4E7170D-103F-42BD-B70F-5B61C85A574F}" srcId="{85191BA6-9EC0-4EC8-B9FC-0E1D680C7B9D}" destId="{987D0EF8-1418-4B1B-B807-64118AFDB07A}" srcOrd="3" destOrd="0" parTransId="{03013FB4-401C-448D-9156-5A5B18272591}" sibTransId="{F8C442B6-99AE-4556-8CBD-B92460BE0388}"/>
    <dgm:cxn modelId="{0433B5CF-FFAA-4299-973B-9E93C70C6F63}" type="presOf" srcId="{DD2FECD0-F705-498A-A945-73056FF48907}" destId="{572427C2-8BBF-4742-AC11-D3B94C53CBA2}" srcOrd="0" destOrd="0" presId="urn:microsoft.com/office/officeart/2005/8/layout/radial4"/>
    <dgm:cxn modelId="{734F4BDA-65F3-4B3E-8C02-8946DACEF295}" type="presOf" srcId="{21B3DAA0-52DA-42A0-90B2-A9EB73F53276}" destId="{E69713C5-0020-402D-90EF-28C879FD9BAF}" srcOrd="0" destOrd="0" presId="urn:microsoft.com/office/officeart/2005/8/layout/radial4"/>
    <dgm:cxn modelId="{635D529E-6A47-4BE9-8A2E-2C9621320919}" type="presOf" srcId="{A470047D-930A-4608-BB7D-87F1A5AB68FD}" destId="{39B98A76-7AB0-4376-929F-114B5953794E}" srcOrd="0" destOrd="0" presId="urn:microsoft.com/office/officeart/2005/8/layout/radial4"/>
    <dgm:cxn modelId="{56C800CC-002E-4517-A685-79FE88D835B8}" type="presOf" srcId="{987D0EF8-1418-4B1B-B807-64118AFDB07A}" destId="{0FEB4592-3719-4A45-A22A-9C54F8CEFBF6}" srcOrd="0" destOrd="0" presId="urn:microsoft.com/office/officeart/2005/8/layout/radial4"/>
    <dgm:cxn modelId="{05471222-87C4-421D-84E7-89050A316FF4}" type="presOf" srcId="{749E68CD-13AF-476F-87A9-6DB9216A67BD}" destId="{9AF01554-7D24-4F7A-B180-A8FE6DB00480}" srcOrd="0" destOrd="0" presId="urn:microsoft.com/office/officeart/2005/8/layout/radial4"/>
    <dgm:cxn modelId="{86B274E7-AD24-4A47-854A-B0A031AF500C}" type="presOf" srcId="{10D61B73-B0B6-4A2F-9FAC-097976D88444}" destId="{ABEABCEF-FE3B-415C-B556-A57F5BF8231E}" srcOrd="0" destOrd="0" presId="urn:microsoft.com/office/officeart/2005/8/layout/radial4"/>
    <dgm:cxn modelId="{36459730-DDB0-4295-B186-2AB48439A5B8}" type="presOf" srcId="{61D01E25-0B0C-4C06-9154-C7EDB6037676}" destId="{E8880CB3-6668-4B50-A52E-ECE8DCCC11B0}" srcOrd="0" destOrd="0" presId="urn:microsoft.com/office/officeart/2005/8/layout/radial4"/>
    <dgm:cxn modelId="{5D3B6FD2-07DC-4A28-B705-6353036F3AC7}" type="presOf" srcId="{0030C621-4EF3-4427-805D-B61FF922EF49}" destId="{C58F0145-718A-4BF9-A5C0-EB3E097369AE}" srcOrd="0" destOrd="0" presId="urn:microsoft.com/office/officeart/2005/8/layout/radial4"/>
    <dgm:cxn modelId="{8C65031E-1E05-4411-B2ED-3A86271039A7}" srcId="{85191BA6-9EC0-4EC8-B9FC-0E1D680C7B9D}" destId="{A470047D-930A-4608-BB7D-87F1A5AB68FD}" srcOrd="5" destOrd="0" parTransId="{6337CCF4-4C0D-4166-9097-ABB35F3D383A}" sibTransId="{2B1FFFD8-7B05-483D-AA7E-9B02CF884E2F}"/>
    <dgm:cxn modelId="{AC9EE1D5-2234-4E9B-89B1-92F0961AB0D6}" srcId="{10D61B73-B0B6-4A2F-9FAC-097976D88444}" destId="{85191BA6-9EC0-4EC8-B9FC-0E1D680C7B9D}" srcOrd="0" destOrd="0" parTransId="{CB3C78E8-C048-4923-8BAD-39AFDB569473}" sibTransId="{DE28D1F7-D602-4DE5-96F1-1FDA801E8FAB}"/>
    <dgm:cxn modelId="{674668AF-14ED-485D-9058-9A50B2447ADA}" srcId="{85191BA6-9EC0-4EC8-B9FC-0E1D680C7B9D}" destId="{4635BA53-37F2-4BFD-8B30-A459AEAFD6E2}" srcOrd="4" destOrd="0" parTransId="{098CC8F6-0C51-42A2-8F4D-919F85236DBE}" sibTransId="{5CE48168-042B-4574-929F-072702ED04B6}"/>
    <dgm:cxn modelId="{EEB9206E-8CDB-4BEA-BA48-C6924214B4C4}" srcId="{85191BA6-9EC0-4EC8-B9FC-0E1D680C7B9D}" destId="{0030C621-4EF3-4427-805D-B61FF922EF49}" srcOrd="0" destOrd="0" parTransId="{21B3DAA0-52DA-42A0-90B2-A9EB73F53276}" sibTransId="{18527427-AC21-4EC7-98D1-E373BC4000D7}"/>
    <dgm:cxn modelId="{C690157B-37EC-4F4D-9B84-C350AAF1747D}" type="presOf" srcId="{6337CCF4-4C0D-4166-9097-ABB35F3D383A}" destId="{B2902E7D-3F9E-4148-9E8C-39B3C551B54E}" srcOrd="0" destOrd="0" presId="urn:microsoft.com/office/officeart/2005/8/layout/radial4"/>
    <dgm:cxn modelId="{9F229536-4261-463E-93E8-6F9627542D46}" type="presOf" srcId="{E4ED1F6F-ECA9-4910-93CF-AB4EE5BE187E}" destId="{B986A69A-46BC-44A4-8618-A4A2D1A5DF51}" srcOrd="0" destOrd="0" presId="urn:microsoft.com/office/officeart/2005/8/layout/radial4"/>
    <dgm:cxn modelId="{B890C72D-448F-47E1-A2DA-6ED9EE436C1D}" type="presOf" srcId="{4635BA53-37F2-4BFD-8B30-A459AEAFD6E2}" destId="{E984024E-B0BF-440D-A80B-604C703BA3CA}" srcOrd="0" destOrd="0" presId="urn:microsoft.com/office/officeart/2005/8/layout/radial4"/>
    <dgm:cxn modelId="{A0C3A568-A681-46D0-A095-347C737BA5AE}" type="presOf" srcId="{098CC8F6-0C51-42A2-8F4D-919F85236DBE}" destId="{9A296B45-BC74-4EE0-8924-8548709928B6}" srcOrd="0" destOrd="0" presId="urn:microsoft.com/office/officeart/2005/8/layout/radial4"/>
    <dgm:cxn modelId="{0B4C04FE-CB41-49E2-965A-96186D035B7C}" srcId="{85191BA6-9EC0-4EC8-B9FC-0E1D680C7B9D}" destId="{E4ED1F6F-ECA9-4910-93CF-AB4EE5BE187E}" srcOrd="1" destOrd="0" parTransId="{749E68CD-13AF-476F-87A9-6DB9216A67BD}" sibTransId="{2BA192FD-5FB4-4885-87BB-26334A5BBEB9}"/>
    <dgm:cxn modelId="{FF463145-5759-435D-942F-F2DA40BE4E5D}" srcId="{85191BA6-9EC0-4EC8-B9FC-0E1D680C7B9D}" destId="{61D01E25-0B0C-4C06-9154-C7EDB6037676}" srcOrd="2" destOrd="0" parTransId="{DD2FECD0-F705-498A-A945-73056FF48907}" sibTransId="{0DF6F171-13AB-4923-B741-B746C89E771D}"/>
    <dgm:cxn modelId="{61CD0EE7-A4CB-4BBE-B2E6-A9684C4957FB}" type="presOf" srcId="{85191BA6-9EC0-4EC8-B9FC-0E1D680C7B9D}" destId="{34F6BB8F-8E56-477F-8057-989C0AB6E348}" srcOrd="0" destOrd="0" presId="urn:microsoft.com/office/officeart/2005/8/layout/radial4"/>
    <dgm:cxn modelId="{F5E04BC8-256C-436B-A903-868B7E7EFECC}" type="presParOf" srcId="{ABEABCEF-FE3B-415C-B556-A57F5BF8231E}" destId="{34F6BB8F-8E56-477F-8057-989C0AB6E348}" srcOrd="0" destOrd="0" presId="urn:microsoft.com/office/officeart/2005/8/layout/radial4"/>
    <dgm:cxn modelId="{685BF48A-A538-4F76-B194-7F201622460F}" type="presParOf" srcId="{ABEABCEF-FE3B-415C-B556-A57F5BF8231E}" destId="{E69713C5-0020-402D-90EF-28C879FD9BAF}" srcOrd="1" destOrd="0" presId="urn:microsoft.com/office/officeart/2005/8/layout/radial4"/>
    <dgm:cxn modelId="{78B21211-FE42-4939-9E95-B9DACA89EACD}" type="presParOf" srcId="{ABEABCEF-FE3B-415C-B556-A57F5BF8231E}" destId="{C58F0145-718A-4BF9-A5C0-EB3E097369AE}" srcOrd="2" destOrd="0" presId="urn:microsoft.com/office/officeart/2005/8/layout/radial4"/>
    <dgm:cxn modelId="{4B2F9BFD-C411-485F-9810-E84328B5A2DB}" type="presParOf" srcId="{ABEABCEF-FE3B-415C-B556-A57F5BF8231E}" destId="{9AF01554-7D24-4F7A-B180-A8FE6DB00480}" srcOrd="3" destOrd="0" presId="urn:microsoft.com/office/officeart/2005/8/layout/radial4"/>
    <dgm:cxn modelId="{AAD8E7BB-D718-4D8D-A311-46580ACC469E}" type="presParOf" srcId="{ABEABCEF-FE3B-415C-B556-A57F5BF8231E}" destId="{B986A69A-46BC-44A4-8618-A4A2D1A5DF51}" srcOrd="4" destOrd="0" presId="urn:microsoft.com/office/officeart/2005/8/layout/radial4"/>
    <dgm:cxn modelId="{FAC37C2A-8700-46CC-9F27-7D428A7698E5}" type="presParOf" srcId="{ABEABCEF-FE3B-415C-B556-A57F5BF8231E}" destId="{572427C2-8BBF-4742-AC11-D3B94C53CBA2}" srcOrd="5" destOrd="0" presId="urn:microsoft.com/office/officeart/2005/8/layout/radial4"/>
    <dgm:cxn modelId="{953F92E1-E4BD-42CE-9E17-161A7F0DD0B9}" type="presParOf" srcId="{ABEABCEF-FE3B-415C-B556-A57F5BF8231E}" destId="{E8880CB3-6668-4B50-A52E-ECE8DCCC11B0}" srcOrd="6" destOrd="0" presId="urn:microsoft.com/office/officeart/2005/8/layout/radial4"/>
    <dgm:cxn modelId="{4F9F98A2-C675-453A-9868-A85B01283B67}" type="presParOf" srcId="{ABEABCEF-FE3B-415C-B556-A57F5BF8231E}" destId="{7F83F9FE-1B22-4DA0-A4C1-97028AAB8586}" srcOrd="7" destOrd="0" presId="urn:microsoft.com/office/officeart/2005/8/layout/radial4"/>
    <dgm:cxn modelId="{044F1DAB-9D73-45E7-9FA0-BCADE254EAE2}" type="presParOf" srcId="{ABEABCEF-FE3B-415C-B556-A57F5BF8231E}" destId="{0FEB4592-3719-4A45-A22A-9C54F8CEFBF6}" srcOrd="8" destOrd="0" presId="urn:microsoft.com/office/officeart/2005/8/layout/radial4"/>
    <dgm:cxn modelId="{A4646D0B-1F97-499D-95AD-A99690CBDE19}" type="presParOf" srcId="{ABEABCEF-FE3B-415C-B556-A57F5BF8231E}" destId="{9A296B45-BC74-4EE0-8924-8548709928B6}" srcOrd="9" destOrd="0" presId="urn:microsoft.com/office/officeart/2005/8/layout/radial4"/>
    <dgm:cxn modelId="{8FAF89DA-D8AF-4F7F-AF0C-C8DAC76BD74F}" type="presParOf" srcId="{ABEABCEF-FE3B-415C-B556-A57F5BF8231E}" destId="{E984024E-B0BF-440D-A80B-604C703BA3CA}" srcOrd="10" destOrd="0" presId="urn:microsoft.com/office/officeart/2005/8/layout/radial4"/>
    <dgm:cxn modelId="{D3D2EAB6-81D2-43A4-AB5B-B534FF9E8854}" type="presParOf" srcId="{ABEABCEF-FE3B-415C-B556-A57F5BF8231E}" destId="{B2902E7D-3F9E-4148-9E8C-39B3C551B54E}" srcOrd="11" destOrd="0" presId="urn:microsoft.com/office/officeart/2005/8/layout/radial4"/>
    <dgm:cxn modelId="{1827B534-7AA4-4376-8B27-E5867E0BEB2F}" type="presParOf" srcId="{ABEABCEF-FE3B-415C-B556-A57F5BF8231E}" destId="{39B98A76-7AB0-4376-929F-114B5953794E}" srcOrd="1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4F6BB8F-8E56-477F-8057-989C0AB6E348}">
      <dsp:nvSpPr>
        <dsp:cNvPr id="0" name=""/>
        <dsp:cNvSpPr/>
      </dsp:nvSpPr>
      <dsp:spPr>
        <a:xfrm>
          <a:off x="4346572" y="3289914"/>
          <a:ext cx="2696906" cy="2696906"/>
        </a:xfrm>
        <a:prstGeom prst="ellipse">
          <a:avLst/>
        </a:prstGeom>
        <a:solidFill>
          <a:schemeClr val="tx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dirty="0">
              <a:latin typeface="Arial Narrow" panose="020B0606020202030204" pitchFamily="34" charset="0"/>
            </a:rPr>
            <a:t>ПМСП: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dirty="0">
              <a:latin typeface="Arial Narrow" panose="020B0606020202030204" pitchFamily="34" charset="0"/>
            </a:rPr>
            <a:t>Программа управления заболеваниями (ПУЗ),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dirty="0">
              <a:latin typeface="Arial Narrow" panose="020B0606020202030204" pitchFamily="34" charset="0"/>
            </a:rPr>
            <a:t>универсально-прогрессивная модель патронажа беременных и детей (УПМП) и др.</a:t>
          </a:r>
          <a:endParaRPr lang="x-none" sz="1600" kern="1200" dirty="0">
            <a:latin typeface="Arial Narrow" panose="020B0606020202030204" pitchFamily="34" charset="0"/>
          </a:endParaRPr>
        </a:p>
      </dsp:txBody>
      <dsp:txXfrm>
        <a:off x="4346572" y="3289914"/>
        <a:ext cx="2696906" cy="2696906"/>
      </dsp:txXfrm>
    </dsp:sp>
    <dsp:sp modelId="{E69713C5-0020-402D-90EF-28C879FD9BAF}">
      <dsp:nvSpPr>
        <dsp:cNvPr id="0" name=""/>
        <dsp:cNvSpPr/>
      </dsp:nvSpPr>
      <dsp:spPr>
        <a:xfrm rot="10800000">
          <a:off x="1613489" y="4222529"/>
          <a:ext cx="2582763" cy="768618"/>
        </a:xfrm>
        <a:prstGeom prst="leftArrow">
          <a:avLst>
            <a:gd name="adj1" fmla="val 60000"/>
            <a:gd name="adj2" fmla="val 50000"/>
          </a:avLst>
        </a:prstGeom>
        <a:solidFill>
          <a:schemeClr val="tx2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8F0145-718A-4BF9-A5C0-EB3E097369AE}">
      <dsp:nvSpPr>
        <dsp:cNvPr id="0" name=""/>
        <dsp:cNvSpPr/>
      </dsp:nvSpPr>
      <dsp:spPr>
        <a:xfrm>
          <a:off x="263489" y="3882365"/>
          <a:ext cx="2699999" cy="1512004"/>
        </a:xfrm>
        <a:prstGeom prst="roundRect">
          <a:avLst>
            <a:gd name="adj" fmla="val 10000"/>
          </a:avLst>
        </a:prstGeom>
        <a:solidFill>
          <a:srgbClr val="D7E9F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dirty="0">
              <a:solidFill>
                <a:schemeClr val="tx1"/>
              </a:solidFill>
              <a:latin typeface="Arial Narrow" panose="020B0606020202030204" pitchFamily="34" charset="0"/>
            </a:rPr>
            <a:t>СЗТ: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dirty="0">
              <a:solidFill>
                <a:schemeClr val="tx1"/>
              </a:solidFill>
              <a:latin typeface="Arial Narrow" panose="020B0606020202030204" pitchFamily="34" charset="0"/>
            </a:rPr>
            <a:t>заболевания подлежащие лечению в условиях ПМСП</a:t>
          </a:r>
          <a:endParaRPr lang="x-none" sz="1600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263489" y="3882365"/>
        <a:ext cx="2699999" cy="1512004"/>
      </dsp:txXfrm>
    </dsp:sp>
    <dsp:sp modelId="{9AF01554-7D24-4F7A-B180-A8FE6DB00480}">
      <dsp:nvSpPr>
        <dsp:cNvPr id="0" name=""/>
        <dsp:cNvSpPr/>
      </dsp:nvSpPr>
      <dsp:spPr>
        <a:xfrm rot="12782538">
          <a:off x="2231300" y="2678455"/>
          <a:ext cx="2519276" cy="768618"/>
        </a:xfrm>
        <a:prstGeom prst="leftArrow">
          <a:avLst>
            <a:gd name="adj1" fmla="val 60000"/>
            <a:gd name="adj2" fmla="val 50000"/>
          </a:avLst>
        </a:prstGeom>
        <a:solidFill>
          <a:schemeClr val="tx2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86A69A-46BC-44A4-8618-A4A2D1A5DF51}">
      <dsp:nvSpPr>
        <dsp:cNvPr id="0" name=""/>
        <dsp:cNvSpPr/>
      </dsp:nvSpPr>
      <dsp:spPr>
        <a:xfrm>
          <a:off x="979920" y="1693506"/>
          <a:ext cx="2699999" cy="1512004"/>
        </a:xfrm>
        <a:prstGeom prst="roundRect">
          <a:avLst>
            <a:gd name="adj" fmla="val 10000"/>
          </a:avLst>
        </a:prstGeom>
        <a:solidFill>
          <a:srgbClr val="D7E9F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>
              <a:solidFill>
                <a:schemeClr val="tx1"/>
              </a:solidFill>
              <a:latin typeface="Arial Narrow" panose="020B0606020202030204" pitchFamily="34" charset="0"/>
            </a:rPr>
            <a:t>АЛО: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dirty="0">
              <a:solidFill>
                <a:schemeClr val="tx1"/>
              </a:solidFill>
              <a:latin typeface="Arial Narrow" panose="020B0606020202030204" pitchFamily="34" charset="0"/>
            </a:rPr>
            <a:t>расширение перечня заболеваний при острых состояниях и при заболеваниях требующих динамического наблюдения</a:t>
          </a:r>
          <a:endParaRPr lang="x-none" sz="1600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979920" y="1693506"/>
        <a:ext cx="2699999" cy="1512004"/>
      </dsp:txXfrm>
    </dsp:sp>
    <dsp:sp modelId="{572427C2-8BBF-4742-AC11-D3B94C53CBA2}">
      <dsp:nvSpPr>
        <dsp:cNvPr id="0" name=""/>
        <dsp:cNvSpPr/>
      </dsp:nvSpPr>
      <dsp:spPr>
        <a:xfrm rot="14787774">
          <a:off x="3345400" y="1580811"/>
          <a:ext cx="2705224" cy="768618"/>
        </a:xfrm>
        <a:prstGeom prst="leftArrow">
          <a:avLst>
            <a:gd name="adj1" fmla="val 60000"/>
            <a:gd name="adj2" fmla="val 50000"/>
          </a:avLst>
        </a:prstGeom>
        <a:solidFill>
          <a:schemeClr val="tx2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880CB3-6668-4B50-A52E-ECE8DCCC11B0}">
      <dsp:nvSpPr>
        <dsp:cNvPr id="0" name=""/>
        <dsp:cNvSpPr/>
      </dsp:nvSpPr>
      <dsp:spPr>
        <a:xfrm>
          <a:off x="2663343" y="21598"/>
          <a:ext cx="2699999" cy="1512004"/>
        </a:xfrm>
        <a:prstGeom prst="roundRect">
          <a:avLst>
            <a:gd name="adj" fmla="val 10000"/>
          </a:avLst>
        </a:prstGeom>
        <a:solidFill>
          <a:srgbClr val="D7E9F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dirty="0">
              <a:solidFill>
                <a:schemeClr val="tx1"/>
              </a:solidFill>
              <a:latin typeface="Arial Narrow" panose="020B0606020202030204" pitchFamily="34" charset="0"/>
            </a:rPr>
            <a:t>КДУ:  </a:t>
          </a:r>
          <a:r>
            <a:rPr lang="ru-RU" sz="1600" kern="1200" dirty="0">
              <a:solidFill>
                <a:schemeClr val="tx1"/>
              </a:solidFill>
              <a:latin typeface="Arial Narrow" panose="020B0606020202030204" pitchFamily="34" charset="0"/>
            </a:rPr>
            <a:t>делегирование полномочий от профильных специалистов врачам ПМСП</a:t>
          </a:r>
          <a:endParaRPr lang="x-none" sz="2400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2663343" y="21598"/>
        <a:ext cx="2699999" cy="1512004"/>
      </dsp:txXfrm>
    </dsp:sp>
    <dsp:sp modelId="{7F83F9FE-1B22-4DA0-A4C1-97028AAB8586}">
      <dsp:nvSpPr>
        <dsp:cNvPr id="0" name=""/>
        <dsp:cNvSpPr/>
      </dsp:nvSpPr>
      <dsp:spPr>
        <a:xfrm rot="17246069">
          <a:off x="5243461" y="1598236"/>
          <a:ext cx="2571208" cy="768618"/>
        </a:xfrm>
        <a:prstGeom prst="leftArrow">
          <a:avLst>
            <a:gd name="adj1" fmla="val 60000"/>
            <a:gd name="adj2" fmla="val 50000"/>
          </a:avLst>
        </a:prstGeom>
        <a:solidFill>
          <a:schemeClr val="tx2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EB4592-3719-4A45-A22A-9C54F8CEFBF6}">
      <dsp:nvSpPr>
        <dsp:cNvPr id="0" name=""/>
        <dsp:cNvSpPr/>
      </dsp:nvSpPr>
      <dsp:spPr>
        <a:xfrm>
          <a:off x="5564252" y="0"/>
          <a:ext cx="2699999" cy="1512004"/>
        </a:xfrm>
        <a:prstGeom prst="roundRect">
          <a:avLst>
            <a:gd name="adj" fmla="val 10000"/>
          </a:avLst>
        </a:prstGeom>
        <a:solidFill>
          <a:srgbClr val="D7E9F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dirty="0">
              <a:solidFill>
                <a:schemeClr val="tx1"/>
              </a:solidFill>
              <a:latin typeface="Arial Narrow" panose="020B0606020202030204" pitchFamily="34" charset="0"/>
            </a:rPr>
            <a:t>Стационар: 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dirty="0">
              <a:solidFill>
                <a:schemeClr val="tx1"/>
              </a:solidFill>
              <a:latin typeface="Arial Narrow" panose="020B0606020202030204" pitchFamily="34" charset="0"/>
            </a:rPr>
            <a:t>заболевания подлежащие лечению в условиях ПМСП</a:t>
          </a:r>
          <a:endParaRPr lang="x-none" sz="2400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5564252" y="0"/>
        <a:ext cx="2699999" cy="1512004"/>
      </dsp:txXfrm>
    </dsp:sp>
    <dsp:sp modelId="{9A296B45-BC74-4EE0-8924-8548709928B6}">
      <dsp:nvSpPr>
        <dsp:cNvPr id="0" name=""/>
        <dsp:cNvSpPr/>
      </dsp:nvSpPr>
      <dsp:spPr>
        <a:xfrm rot="19657314">
          <a:off x="6695209" y="2615487"/>
          <a:ext cx="2644013" cy="768618"/>
        </a:xfrm>
        <a:prstGeom prst="leftArrow">
          <a:avLst>
            <a:gd name="adj1" fmla="val 60000"/>
            <a:gd name="adj2" fmla="val 50000"/>
          </a:avLst>
        </a:prstGeom>
        <a:solidFill>
          <a:schemeClr val="tx2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84024E-B0BF-440D-A80B-604C703BA3CA}">
      <dsp:nvSpPr>
        <dsp:cNvPr id="0" name=""/>
        <dsp:cNvSpPr/>
      </dsp:nvSpPr>
      <dsp:spPr>
        <a:xfrm>
          <a:off x="7846754" y="1661977"/>
          <a:ext cx="2699999" cy="1512004"/>
        </a:xfrm>
        <a:prstGeom prst="roundRect">
          <a:avLst>
            <a:gd name="adj" fmla="val 10000"/>
          </a:avLst>
        </a:prstGeom>
        <a:solidFill>
          <a:srgbClr val="D7E9F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solidFill>
                <a:schemeClr val="tx1"/>
              </a:solidFill>
              <a:latin typeface="Arial Narrow" panose="020B0606020202030204" pitchFamily="34" charset="0"/>
            </a:rPr>
            <a:t>Реабилитация</a:t>
          </a:r>
          <a:r>
            <a:rPr lang="ru-RU" sz="1600" kern="1200" dirty="0">
              <a:solidFill>
                <a:schemeClr val="tx1"/>
              </a:solidFill>
              <a:latin typeface="Arial Narrow" panose="020B0606020202030204" pitchFamily="34" charset="0"/>
            </a:rPr>
            <a:t>:</a:t>
          </a:r>
          <a:br>
            <a:rPr lang="ru-RU" sz="1600" kern="1200" dirty="0">
              <a:solidFill>
                <a:schemeClr val="tx1"/>
              </a:solidFill>
              <a:latin typeface="Arial Narrow" panose="020B0606020202030204" pitchFamily="34" charset="0"/>
            </a:rPr>
          </a:br>
          <a:r>
            <a:rPr lang="ru-RU" sz="1600" kern="1200" dirty="0">
              <a:solidFill>
                <a:schemeClr val="tx1"/>
              </a:solidFill>
              <a:latin typeface="Arial Narrow" panose="020B0606020202030204" pitchFamily="34" charset="0"/>
            </a:rPr>
            <a:t>услуги специалистов ПМСП, в том числе в составе мобильных бригад (МБ) </a:t>
          </a:r>
          <a:endParaRPr lang="x-none" sz="2400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7846754" y="1661977"/>
        <a:ext cx="2699999" cy="1512004"/>
      </dsp:txXfrm>
    </dsp:sp>
    <dsp:sp modelId="{B2902E7D-3F9E-4148-9E8C-39B3C551B54E}">
      <dsp:nvSpPr>
        <dsp:cNvPr id="0" name=""/>
        <dsp:cNvSpPr/>
      </dsp:nvSpPr>
      <dsp:spPr>
        <a:xfrm>
          <a:off x="7193798" y="4254058"/>
          <a:ext cx="2582763" cy="768618"/>
        </a:xfrm>
        <a:prstGeom prst="leftArrow">
          <a:avLst>
            <a:gd name="adj1" fmla="val 60000"/>
            <a:gd name="adj2" fmla="val 50000"/>
          </a:avLst>
        </a:prstGeom>
        <a:solidFill>
          <a:schemeClr val="tx2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B98A76-7AB0-4376-929F-114B5953794E}">
      <dsp:nvSpPr>
        <dsp:cNvPr id="0" name=""/>
        <dsp:cNvSpPr/>
      </dsp:nvSpPr>
      <dsp:spPr>
        <a:xfrm>
          <a:off x="8426561" y="3882365"/>
          <a:ext cx="2699999" cy="1512004"/>
        </a:xfrm>
        <a:prstGeom prst="roundRect">
          <a:avLst>
            <a:gd name="adj" fmla="val 10000"/>
          </a:avLst>
        </a:prstGeom>
        <a:solidFill>
          <a:srgbClr val="D7E9F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>
              <a:solidFill>
                <a:schemeClr val="tx1"/>
              </a:solidFill>
              <a:latin typeface="Arial Narrow" panose="020B0606020202030204" pitchFamily="34" charset="0"/>
            </a:rPr>
            <a:t>Паллиативная помощь: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dirty="0">
              <a:solidFill>
                <a:schemeClr val="tx1"/>
              </a:solidFill>
              <a:latin typeface="Arial Narrow" panose="020B0606020202030204" pitchFamily="34" charset="0"/>
            </a:rPr>
            <a:t>услуги специалистов ПМСП, в том числе в составе МБ и мультидисциплинарных групп</a:t>
          </a:r>
          <a:endParaRPr lang="x-none" sz="1600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8426561" y="3882365"/>
        <a:ext cx="2699999" cy="15120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5C514B-8098-44CC-A3A4-512E346EEDDE}" type="datetimeFigureOut">
              <a:rPr lang="ru-RU" smtClean="0"/>
              <a:pPr/>
              <a:t>08.01.2020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38B9A4-CBD6-4DEA-A243-D1E2AAAE88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68601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10145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67981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67981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67981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56280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67981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56280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04605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67981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73173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73173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101459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731736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73173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05138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272982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792737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6148" name="Номер слайда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B637513-016E-441C-BFC3-2B1660EEFB49}" type="slidenum">
              <a:rPr lang="ru-RU" altLang="ru-RU" smtClean="0"/>
              <a:pPr/>
              <a:t>31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448331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10145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24328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24328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24328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78843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78843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7884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4FAF-A067-45C2-8009-BC72FA7B5CB3}" type="datetimeFigureOut">
              <a:rPr lang="ru-RU" smtClean="0"/>
              <a:pPr/>
              <a:t>08.01.2020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33A5D-A91F-4F5A-BA79-F81B7C31B5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76537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4FAF-A067-45C2-8009-BC72FA7B5CB3}" type="datetimeFigureOut">
              <a:rPr lang="ru-RU" smtClean="0"/>
              <a:pPr/>
              <a:t>08.01.2020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33A5D-A91F-4F5A-BA79-F81B7C31B5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9494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4FAF-A067-45C2-8009-BC72FA7B5CB3}" type="datetimeFigureOut">
              <a:rPr lang="ru-RU" smtClean="0"/>
              <a:pPr/>
              <a:t>08.01.2020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33A5D-A91F-4F5A-BA79-F81B7C31B5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59805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BBF570-A5FF-4E63-B170-300463DE14F3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08.01.2020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11966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BC0AC0-927A-440E-AA60-F2DF76137436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08.01.2020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0597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481640-9F68-4443-BF48-FD3503DFB566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08.01.2020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31447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19B235-6F71-408D-A3D5-83B39F801C6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08.01.2020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606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779E5F-AD2F-42CB-A13F-93BA77A51F8F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08.01.2020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51132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A3A1A6-0B2B-45AD-BAAE-3FE02F9A4B23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08.01.2020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61396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EEB57D-995D-495C-9009-B85B1C82A54D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08.01.2020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21678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A2033C-934D-4677-82F9-74DA5C6E5B36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08.01.2020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9193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4FAF-A067-45C2-8009-BC72FA7B5CB3}" type="datetimeFigureOut">
              <a:rPr lang="ru-RU" smtClean="0"/>
              <a:pPr/>
              <a:t>08.01.2020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33A5D-A91F-4F5A-BA79-F81B7C31B5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486532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5A0C7D-B02D-4FC4-8B1E-F23C0216C06E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08.01.2020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54445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66C6D3-64F5-423E-9391-F1109B5A54B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08.01.2020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09433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73FC7F8-788E-4699-9F15-DF6B04701B43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08.01.2020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14924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EE8427-6FB7-46F0-8301-868D5E9A9E0C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08.01.2020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73133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8A56EC3-18CE-4133-B8F7-3B6C07A12D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45A2E02B-CBCC-4BEF-B708-60D9B02D25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C23F8E7-C9C1-4ADE-93F7-9BB054369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B28D-82FF-4DDD-9A97-90CC916C6AC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7D683B1-0D76-44D2-BBAE-B3B04A9D4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425281C-9DCF-41F3-A7D4-2CFC60740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19A9-3E96-46F2-A17B-1FE2247D4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79380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4588CEA-25F4-4159-BB3D-DEDAE7B5C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DEB0B7D-CD7A-408B-8DA1-BC8AA4C06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79414EA-E0BA-4A0C-B6B2-6635318A3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B28D-82FF-4DDD-9A97-90CC916C6AC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202427B-B6CF-4899-86B5-8043A80CA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EF24739-7829-48FF-A78C-AAF0C9851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19A9-3E96-46F2-A17B-1FE2247D4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127483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24776BF-D42A-4CA1-B79D-690D4FEEA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F0498E9-C85E-4EC7-AC93-F7244001B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2653AC8-547A-490D-B799-AC53A9EED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B28D-82FF-4DDD-9A97-90CC916C6AC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C925279-5ED5-4002-BF5B-78FBCEB15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9AA6DD0-83D4-4985-B229-3C1311683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19A9-3E96-46F2-A17B-1FE2247D4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230841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AA53E8E-7DB5-4EE3-BCED-4FB8BE0F9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EF4502A-DCBC-4058-952F-70FF2E5926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AE1D680F-7239-4B87-8F14-AD423DAB2A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DC8BB08-2347-4667-966A-45C7642D9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B28D-82FF-4DDD-9A97-90CC916C6AC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FBC99577-1032-40E7-AA3E-FE50A99E0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9188F94E-4DCC-443F-8ED0-F4579536A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19A9-3E96-46F2-A17B-1FE2247D4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16803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FF7B19C-6A42-4451-AD8C-8170667E5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24E20D1-2DC1-4C29-9A60-3A79861C0C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CE38DCA4-BC43-4032-B4F0-2B6AF66EC8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B78DA5ED-1B48-4FEC-9363-776E5DAA58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0764B77A-EA8F-4841-9872-C702CC1D69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9E55B251-2E5A-4E92-8B7E-F8EFE4894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B28D-82FF-4DDD-9A97-90CC916C6AC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CFB6BC9F-11B9-47F5-8731-FB444A1C2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A315753C-E1B0-4B1B-9584-4D9CF866D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19A9-3E96-46F2-A17B-1FE2247D4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774707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FDD4902-603E-4B45-8178-55AD75A1E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7612D160-3BEB-4C0B-91A1-570B2F030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B28D-82FF-4DDD-9A97-90CC916C6AC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7F095C80-51D8-404F-BF52-D9447ED0C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F56EA8E9-6E84-46CA-B375-7A9BA3B06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19A9-3E96-46F2-A17B-1FE2247D4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7436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4FAF-A067-45C2-8009-BC72FA7B5CB3}" type="datetimeFigureOut">
              <a:rPr lang="ru-RU" smtClean="0"/>
              <a:pPr/>
              <a:t>08.01.2020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33A5D-A91F-4F5A-BA79-F81B7C31B5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0469449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FA006EB4-80C7-4D81-9EB3-E150EF1FA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B28D-82FF-4DDD-9A97-90CC916C6AC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B47906A3-7EA1-4258-97BD-7053A78C3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1FEA8C49-C14C-40A1-915F-44A0C3CC9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19A9-3E96-46F2-A17B-1FE2247D4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4692415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729CB09-468D-4B9F-8EF8-FE162343B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674FE7E-FC05-4FBC-B652-E2CA72B5DB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28193233-25CA-4328-9EB7-20EAE7AE38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7AB67BAF-83FF-4255-B68D-F639E9AAD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B28D-82FF-4DDD-9A97-90CC916C6AC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934AAB8-F005-4ECF-8CE2-23FE985FB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709FDD3-59C1-4A1F-A33E-C1A5DACB9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19A9-3E96-46F2-A17B-1FE2247D4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37670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B3C35E0-27CD-4166-9177-FC95F5F38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D0435F39-2FE7-474D-A9B9-3A23F4214A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C9E66F2E-6809-4D23-BC7A-3BC86BB0C1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9FD27E01-8443-474C-B73B-63D6A62F7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B28D-82FF-4DDD-9A97-90CC916C6AC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85B43B62-CDA4-4AD0-A9B4-2C191D3DC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1001396-46EF-4730-AE19-A3B485CBA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19A9-3E96-46F2-A17B-1FE2247D4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79338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C316136-E06E-4C2A-92DF-3EB12A418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5524230C-71E6-4313-B721-9C2AF49CD8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AD4497F-965E-4261-85C2-267766771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B28D-82FF-4DDD-9A97-90CC916C6AC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EC201DF-9508-4484-B5F0-E96F62971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729D92D-F074-4394-B654-38A72D317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19A9-3E96-46F2-A17B-1FE2247D4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2688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565EBB5A-CD58-48C1-A4E0-EAC447EFE7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FEAD0F31-4261-4C70-9D8C-8E9DF52F15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F39B0DF-52E6-42D2-9352-813152CEB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B28D-82FF-4DDD-9A97-90CC916C6AC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CCC90DE-6886-42F9-9EA4-8A6B07196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B730FC5-AE19-4B68-B862-F33E28C53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19A9-3E96-46F2-A17B-1FE2247D4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08980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F1F8A-4225-40FA-836E-C9D013E4B441}" type="datetime8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08.01.2020 9:15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fld id="{A553B8A0-A37A-43EE-B803-407A85D5F4FE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7654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4FAF-A067-45C2-8009-BC72FA7B5CB3}" type="datetimeFigureOut">
              <a:rPr lang="ru-RU" smtClean="0"/>
              <a:pPr/>
              <a:t>08.01.2020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33A5D-A91F-4F5A-BA79-F81B7C31B5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38846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4FAF-A067-45C2-8009-BC72FA7B5CB3}" type="datetimeFigureOut">
              <a:rPr lang="ru-RU" smtClean="0"/>
              <a:pPr/>
              <a:t>08.01.2020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33A5D-A91F-4F5A-BA79-F81B7C31B5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30499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4FAF-A067-45C2-8009-BC72FA7B5CB3}" type="datetimeFigureOut">
              <a:rPr lang="ru-RU" smtClean="0"/>
              <a:pPr/>
              <a:t>08.01.2020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33A5D-A91F-4F5A-BA79-F81B7C31B5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3009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4FAF-A067-45C2-8009-BC72FA7B5CB3}" type="datetimeFigureOut">
              <a:rPr lang="ru-RU" smtClean="0"/>
              <a:pPr/>
              <a:t>08.01.2020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33A5D-A91F-4F5A-BA79-F81B7C31B5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78422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4FAF-A067-45C2-8009-BC72FA7B5CB3}" type="datetimeFigureOut">
              <a:rPr lang="ru-RU" smtClean="0"/>
              <a:pPr/>
              <a:t>08.01.2020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33A5D-A91F-4F5A-BA79-F81B7C31B5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44826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4FAF-A067-45C2-8009-BC72FA7B5CB3}" type="datetimeFigureOut">
              <a:rPr lang="ru-RU" smtClean="0"/>
              <a:pPr/>
              <a:t>08.01.2020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33A5D-A91F-4F5A-BA79-F81B7C31B5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6507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C4FAF-A067-45C2-8009-BC72FA7B5CB3}" type="datetimeFigureOut">
              <a:rPr lang="ru-RU" smtClean="0"/>
              <a:pPr/>
              <a:t>08.01.2020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33A5D-A91F-4F5A-BA79-F81B7C31B5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88195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E6B183-B5E2-40FD-B20C-808BE8B171A5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08.01.2020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5649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8EE3038-D4F8-4210-AC52-C0BA2864F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64F36B4-C1AA-4AA3-A4D0-7493FC56E3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22F66EF-C4D9-4C36-9BC0-6F166BA008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5B28D-82FF-4DDD-9A97-90CC916C6AC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23A0497-C667-4F24-A3CA-15CD9E979D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F361517-602F-4793-994D-02666B6BCB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A19A9-3E96-46F2-A17B-1FE2247D4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0111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esentermedia.com/index.php?target=closeup&amp;id=5918&amp;categoryid=128&amp;maincat=animsp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4" Type="http://schemas.openxmlformats.org/officeDocument/2006/relationships/image" Target="../media/image8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Relationship Id="rId6" Type="http://schemas.openxmlformats.org/officeDocument/2006/relationships/hyperlink" Target="https://www.google.com/search?sa=G&amp;hl=ru-KZ&amp;q=document+icon+png&amp;tbm=isch&amp;tbs=simg:CAQSkwEJoTQ6-DiMxJMahwELEKjU2AQaAAwLELCMpwgaYgpgCAMSKJoG4wHxAZwG5AHzAe4BmxKcEpkGozTBPcA9pDSUPpA0qDToNt02ojQaMBuLsM6u1A7iUI3N7alOLOABAkrDm_1SWqkQEX1Sa6BROJewpM76vOOBNe-WHjyyORyAEDAsQjq7-CBoKCggIARIE3tWdzww&amp;ved=0ahUKEwiVj_Kkg9fiAhVKlIsKHaomAAkQwg4IKigA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75868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sz="6600" b="1" dirty="0">
                <a:solidFill>
                  <a:srgbClr val="002060"/>
                </a:solidFill>
                <a:latin typeface="Arial Narrow" panose="020B0606020202030204" pitchFamily="34" charset="0"/>
              </a:rPr>
              <a:t>Пакеты</a:t>
            </a:r>
            <a:r>
              <a:rPr lang="en-US" sz="6600" b="1" dirty="0">
                <a:solidFill>
                  <a:srgbClr val="002060"/>
                </a:solidFill>
                <a:latin typeface="Arial Narrow" panose="020B0606020202030204" pitchFamily="34" charset="0"/>
              </a:rPr>
              <a:t/>
            </a:r>
            <a:br>
              <a:rPr lang="en-US" sz="6600" b="1" dirty="0">
                <a:solidFill>
                  <a:srgbClr val="002060"/>
                </a:solidFill>
                <a:latin typeface="Arial Narrow" panose="020B0606020202030204" pitchFamily="34" charset="0"/>
              </a:rPr>
            </a:br>
            <a:r>
              <a:rPr lang="ru-RU" sz="6600" b="1" dirty="0">
                <a:solidFill>
                  <a:srgbClr val="002060"/>
                </a:solidFill>
                <a:latin typeface="Arial Narrow" panose="020B0606020202030204" pitchFamily="34" charset="0"/>
              </a:rPr>
              <a:t>ГОБМП и ОСМС в 2020 году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</a:rPr>
              <a:t>НАО «ФОНД СОЦИАЛЬНОГО МЕДИЦИНСКОГО СТРАХОВАНИЯ»</a:t>
            </a:r>
            <a:r>
              <a:rPr lang="ru-RU" b="1" dirty="0">
                <a:latin typeface="Arial Narrow" panose="020B0606020202030204" pitchFamily="34" charset="0"/>
              </a:rPr>
              <a:t> </a:t>
            </a:r>
          </a:p>
          <a:p>
            <a:r>
              <a:rPr lang="ru-RU" dirty="0"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79324" y="5935287"/>
            <a:ext cx="30507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 dirty="0">
                <a:solidFill>
                  <a:srgbClr val="002060"/>
                </a:solidFill>
                <a:latin typeface="Arial Narrow" panose="020B0606020202030204" pitchFamily="34" charset="0"/>
              </a:rPr>
              <a:t>2019 год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888076" y="3485024"/>
            <a:ext cx="10415847" cy="49877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0943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9" name="Прямая соединительная линия 58"/>
          <p:cNvCxnSpPr/>
          <p:nvPr/>
        </p:nvCxnSpPr>
        <p:spPr>
          <a:xfrm>
            <a:off x="3993763" y="1752356"/>
            <a:ext cx="0" cy="252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9DDA0F3-8193-49D0-AE00-F4F1E0816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05925" y="6497607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33002AE-D364-491E-9539-B6AF3CC8394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4" name="Заголовок 11"/>
          <p:cNvSpPr txBox="1">
            <a:spLocks/>
          </p:cNvSpPr>
          <p:nvPr/>
        </p:nvSpPr>
        <p:spPr>
          <a:xfrm>
            <a:off x="202883" y="104637"/>
            <a:ext cx="9441828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2800" b="1" dirty="0">
                <a:solidFill>
                  <a:srgbClr val="002060"/>
                </a:solidFill>
                <a:latin typeface="Arial Narrow" pitchFamily="34" charset="0"/>
                <a:ea typeface="+mn-ea"/>
                <a:cs typeface="Arial" pitchFamily="34" charset="0"/>
              </a:rPr>
              <a:t>ПЕРВИЧНАЯ МЕДИКО-САНИТАРНАЯ ПОМОЩЬ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DF750758-4DD7-4E23-9488-1F29057EAA5B}"/>
              </a:ext>
            </a:extLst>
          </p:cNvPr>
          <p:cNvSpPr txBox="1"/>
          <p:nvPr/>
        </p:nvSpPr>
        <p:spPr>
          <a:xfrm>
            <a:off x="293299" y="910855"/>
            <a:ext cx="2876044" cy="338554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 Narrow" panose="020B0606020202030204" pitchFamily="34" charset="0"/>
              </a:rPr>
              <a:t>Текущая ситуация (2018 год)</a:t>
            </a:r>
            <a:r>
              <a:rPr lang="en-US" sz="1600" b="1" dirty="0">
                <a:solidFill>
                  <a:srgbClr val="0070C0"/>
                </a:solidFill>
                <a:latin typeface="Arial Narrow" panose="020B0606020202030204" pitchFamily="34" charset="0"/>
              </a:rPr>
              <a:t>:</a:t>
            </a:r>
            <a:endParaRPr lang="ru-RU" sz="1600" b="1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EA79ED3-961C-470E-8DE9-A002FE14150C}"/>
              </a:ext>
            </a:extLst>
          </p:cNvPr>
          <p:cNvSpPr txBox="1"/>
          <p:nvPr/>
        </p:nvSpPr>
        <p:spPr>
          <a:xfrm>
            <a:off x="10607676" y="5613587"/>
            <a:ext cx="151566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FF0000"/>
                </a:solidFill>
                <a:latin typeface="Arial Narrow" panose="020B0606020202030204" pitchFamily="34" charset="0"/>
              </a:rPr>
              <a:t>Итого расчет</a:t>
            </a:r>
            <a:r>
              <a:rPr lang="en-US" sz="1400" b="1" dirty="0">
                <a:solidFill>
                  <a:srgbClr val="FF0000"/>
                </a:solidFill>
                <a:latin typeface="Arial Narrow" panose="020B0606020202030204" pitchFamily="34" charset="0"/>
              </a:rPr>
              <a:t>: </a:t>
            </a:r>
            <a:r>
              <a:rPr lang="ru-RU" sz="1400" b="1" dirty="0">
                <a:solidFill>
                  <a:srgbClr val="FF0000"/>
                </a:solidFill>
                <a:latin typeface="Arial Narrow" panose="020B0606020202030204" pitchFamily="34" charset="0"/>
              </a:rPr>
              <a:t/>
            </a:r>
            <a:br>
              <a:rPr lang="ru-RU" sz="1400" b="1" dirty="0">
                <a:solidFill>
                  <a:srgbClr val="FF0000"/>
                </a:solidFill>
                <a:latin typeface="Arial Narrow" panose="020B0606020202030204" pitchFamily="34" charset="0"/>
              </a:rPr>
            </a:br>
            <a:r>
              <a:rPr lang="ru-RU" sz="1400" dirty="0">
                <a:solidFill>
                  <a:srgbClr val="FF0000"/>
                </a:solidFill>
                <a:latin typeface="Arial Narrow" panose="020B0606020202030204" pitchFamily="34" charset="0"/>
              </a:rPr>
              <a:t>261,3 </a:t>
            </a:r>
            <a:r>
              <a:rPr lang="ru-RU" sz="1400" dirty="0" err="1">
                <a:solidFill>
                  <a:srgbClr val="FF0000"/>
                </a:solidFill>
                <a:latin typeface="Arial Narrow" panose="020B0606020202030204" pitchFamily="34" charset="0"/>
              </a:rPr>
              <a:t>млн.услуг</a:t>
            </a:r>
            <a:r>
              <a:rPr lang="ru-RU" sz="1400" dirty="0">
                <a:solidFill>
                  <a:srgbClr val="FF0000"/>
                </a:solidFill>
                <a:latin typeface="Arial Narrow" panose="020B0606020202030204" pitchFamily="34" charset="0"/>
              </a:rPr>
              <a:t/>
            </a:r>
            <a:br>
              <a:rPr lang="ru-RU" sz="1400" dirty="0">
                <a:solidFill>
                  <a:srgbClr val="FF0000"/>
                </a:solidFill>
                <a:latin typeface="Arial Narrow" panose="020B0606020202030204" pitchFamily="34" charset="0"/>
              </a:rPr>
            </a:br>
            <a:r>
              <a:rPr lang="ru-RU" sz="1400" b="1" dirty="0">
                <a:solidFill>
                  <a:srgbClr val="FF0000"/>
                </a:solidFill>
                <a:latin typeface="Arial Narrow" panose="020B0606020202030204" pitchFamily="34" charset="0"/>
              </a:rPr>
              <a:t>349,4 </a:t>
            </a:r>
            <a:r>
              <a:rPr lang="ru-RU" sz="1400" b="1" dirty="0" err="1">
                <a:solidFill>
                  <a:srgbClr val="FF0000"/>
                </a:solidFill>
                <a:latin typeface="Arial Narrow" panose="020B0606020202030204" pitchFamily="34" charset="0"/>
              </a:rPr>
              <a:t>млрд.тг</a:t>
            </a:r>
            <a:endParaRPr lang="ru-RU" sz="14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EA79ED3-961C-470E-8DE9-A002FE14150C}"/>
              </a:ext>
            </a:extLst>
          </p:cNvPr>
          <p:cNvSpPr txBox="1"/>
          <p:nvPr/>
        </p:nvSpPr>
        <p:spPr>
          <a:xfrm>
            <a:off x="10488305" y="3094498"/>
            <a:ext cx="15310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FF0000"/>
                </a:solidFill>
                <a:latin typeface="Arial Narrow" panose="020B0606020202030204" pitchFamily="34" charset="0"/>
              </a:rPr>
              <a:t>Итого по КПН</a:t>
            </a:r>
            <a:r>
              <a:rPr lang="en-US" sz="1400" b="1" dirty="0">
                <a:solidFill>
                  <a:srgbClr val="FF0000"/>
                </a:solidFill>
                <a:latin typeface="Arial Narrow" panose="020B0606020202030204" pitchFamily="34" charset="0"/>
              </a:rPr>
              <a:t>:</a:t>
            </a:r>
            <a:r>
              <a:rPr lang="ru-RU" sz="1400" b="1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br>
              <a:rPr lang="ru-RU" sz="1400" b="1" dirty="0">
                <a:solidFill>
                  <a:srgbClr val="FF0000"/>
                </a:solidFill>
                <a:latin typeface="Arial Narrow" panose="020B0606020202030204" pitchFamily="34" charset="0"/>
              </a:rPr>
            </a:br>
            <a:r>
              <a:rPr lang="ru-RU" sz="1400" b="1" dirty="0">
                <a:solidFill>
                  <a:srgbClr val="FF0000"/>
                </a:solidFill>
                <a:latin typeface="Arial Narrow" panose="020B0606020202030204" pitchFamily="34" charset="0"/>
              </a:rPr>
              <a:t>197,3 </a:t>
            </a:r>
            <a:r>
              <a:rPr lang="ru-RU" sz="1400" b="1" dirty="0" err="1">
                <a:solidFill>
                  <a:srgbClr val="FF0000"/>
                </a:solidFill>
                <a:latin typeface="Arial Narrow" panose="020B0606020202030204" pitchFamily="34" charset="0"/>
              </a:rPr>
              <a:t>млрд.тг</a:t>
            </a:r>
            <a:endParaRPr lang="ru-RU" sz="14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1" name="Прямая со стрелкой 10"/>
          <p:cNvCxnSpPr>
            <a:cxnSpLocks/>
          </p:cNvCxnSpPr>
          <p:nvPr/>
        </p:nvCxnSpPr>
        <p:spPr>
          <a:xfrm>
            <a:off x="8489897" y="5586132"/>
            <a:ext cx="0" cy="145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cxnSpLocks/>
          </p:cNvCxnSpPr>
          <p:nvPr/>
        </p:nvCxnSpPr>
        <p:spPr>
          <a:xfrm>
            <a:off x="2487954" y="5575927"/>
            <a:ext cx="0" cy="145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cxnSpLocks/>
          </p:cNvCxnSpPr>
          <p:nvPr/>
        </p:nvCxnSpPr>
        <p:spPr>
          <a:xfrm>
            <a:off x="4371757" y="5575927"/>
            <a:ext cx="0" cy="145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cxnSpLocks/>
          </p:cNvCxnSpPr>
          <p:nvPr/>
        </p:nvCxnSpPr>
        <p:spPr>
          <a:xfrm>
            <a:off x="5375199" y="5967599"/>
            <a:ext cx="0" cy="145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cxnSpLocks/>
          </p:cNvCxnSpPr>
          <p:nvPr/>
        </p:nvCxnSpPr>
        <p:spPr>
          <a:xfrm>
            <a:off x="5375199" y="6315050"/>
            <a:ext cx="0" cy="145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cxnSpLocks/>
          </p:cNvCxnSpPr>
          <p:nvPr/>
        </p:nvCxnSpPr>
        <p:spPr>
          <a:xfrm>
            <a:off x="5381965" y="6665659"/>
            <a:ext cx="0" cy="145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97753C2E-04AC-4FE7-8380-FE4F59FDF8FD}"/>
              </a:ext>
            </a:extLst>
          </p:cNvPr>
          <p:cNvSpPr/>
          <p:nvPr/>
        </p:nvSpPr>
        <p:spPr>
          <a:xfrm>
            <a:off x="525791" y="2232497"/>
            <a:ext cx="2542602" cy="89362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500" b="1" dirty="0">
                <a:solidFill>
                  <a:schemeClr val="tx1"/>
                </a:solidFill>
                <a:latin typeface="Arial Narrow" panose="020B0606020202030204" pitchFamily="34" charset="0"/>
              </a:rPr>
              <a:t>Доврачебная помощь (СМР)</a:t>
            </a:r>
          </a:p>
          <a:p>
            <a:pPr indent="70247">
              <a:buFont typeface="Arial" panose="020B0604020202020204" pitchFamily="34" charset="0"/>
              <a:buChar char="•"/>
            </a:pPr>
            <a:endParaRPr lang="en-US" sz="15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indent="70247">
              <a:buFont typeface="Arial" panose="020B0604020202020204" pitchFamily="34" charset="0"/>
              <a:buChar char="•"/>
            </a:pPr>
            <a:endParaRPr lang="ru-RU" sz="15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ctr"/>
            <a:endParaRPr lang="ru-RU" sz="15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ctr"/>
            <a:endParaRPr lang="ru-RU" sz="15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8278E0F2-3A50-415C-936F-E82286486AC1}"/>
              </a:ext>
            </a:extLst>
          </p:cNvPr>
          <p:cNvSpPr/>
          <p:nvPr/>
        </p:nvSpPr>
        <p:spPr>
          <a:xfrm>
            <a:off x="3164459" y="2236973"/>
            <a:ext cx="2542602" cy="90678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500" b="1" dirty="0">
                <a:solidFill>
                  <a:schemeClr val="tx1"/>
                </a:solidFill>
                <a:latin typeface="Arial Narrow" panose="020B0606020202030204" pitchFamily="34" charset="0"/>
              </a:rPr>
              <a:t>Квалифицированная помощь (ВОП)</a:t>
            </a:r>
            <a:endParaRPr lang="ru-RU" sz="15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ctr"/>
            <a:endParaRPr lang="ru-RU" sz="15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ctr"/>
            <a:endParaRPr lang="ru-RU" sz="15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877257E8-8A52-4721-8ED3-12E45E3CD306}"/>
              </a:ext>
            </a:extLst>
          </p:cNvPr>
          <p:cNvSpPr/>
          <p:nvPr/>
        </p:nvSpPr>
        <p:spPr>
          <a:xfrm>
            <a:off x="5794895" y="2232490"/>
            <a:ext cx="2664012" cy="9282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500" b="1" dirty="0">
                <a:solidFill>
                  <a:schemeClr val="tx1"/>
                </a:solidFill>
                <a:latin typeface="Arial Narrow" panose="020B0606020202030204" pitchFamily="34" charset="0"/>
              </a:rPr>
              <a:t>Медико-социальная помощь </a:t>
            </a:r>
          </a:p>
          <a:p>
            <a:pPr algn="ctr"/>
            <a:r>
              <a:rPr lang="ru-RU" sz="1500" b="1" dirty="0">
                <a:solidFill>
                  <a:schemeClr val="tx1"/>
                </a:solidFill>
                <a:latin typeface="Arial Narrow" panose="020B0606020202030204" pitchFamily="34" charset="0"/>
              </a:rPr>
              <a:t>(СР и психолог)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2 услуги (учет по форме № 30)</a:t>
            </a:r>
            <a:endParaRPr lang="ru-RU" sz="1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24" name="Прямоугольник 17">
            <a:extLst>
              <a:ext uri="{FF2B5EF4-FFF2-40B4-BE49-F238E27FC236}">
                <a16:creationId xmlns:a16="http://schemas.microsoft.com/office/drawing/2014/main" xmlns="" id="{6F51A4BC-49A0-4DF5-BF99-02995E62DEEF}"/>
              </a:ext>
            </a:extLst>
          </p:cNvPr>
          <p:cNvSpPr/>
          <p:nvPr/>
        </p:nvSpPr>
        <p:spPr>
          <a:xfrm>
            <a:off x="4998714" y="837690"/>
            <a:ext cx="3647486" cy="344719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КПН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5EA79ED3-961C-470E-8DE9-A002FE14150C}"/>
              </a:ext>
            </a:extLst>
          </p:cNvPr>
          <p:cNvSpPr txBox="1"/>
          <p:nvPr/>
        </p:nvSpPr>
        <p:spPr>
          <a:xfrm>
            <a:off x="2156975" y="3110606"/>
            <a:ext cx="1912595" cy="500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Arial Narrow" panose="020B0606020202030204" pitchFamily="34" charset="0"/>
              </a:rPr>
              <a:t>44,4 </a:t>
            </a:r>
            <a:r>
              <a:rPr lang="ru-RU" sz="1200" b="1" dirty="0" err="1">
                <a:latin typeface="Arial Narrow" panose="020B0606020202030204" pitchFamily="34" charset="0"/>
              </a:rPr>
              <a:t>млн.услуг</a:t>
            </a:r>
            <a:r>
              <a:rPr lang="ru-RU" sz="1200" b="1" dirty="0">
                <a:latin typeface="Arial Narrow" panose="020B0606020202030204" pitchFamily="34" charset="0"/>
              </a:rPr>
              <a:t> </a:t>
            </a:r>
            <a:br>
              <a:rPr lang="ru-RU" sz="1200" b="1" dirty="0">
                <a:latin typeface="Arial Narrow" panose="020B0606020202030204" pitchFamily="34" charset="0"/>
              </a:rPr>
            </a:br>
            <a:r>
              <a:rPr lang="ru-RU" sz="1200" b="1" dirty="0">
                <a:latin typeface="Arial Narrow" panose="020B0606020202030204" pitchFamily="34" charset="0"/>
              </a:rPr>
              <a:t>на 29,2 </a:t>
            </a:r>
            <a:r>
              <a:rPr lang="ru-RU" sz="1200" b="1" dirty="0" err="1">
                <a:latin typeface="Arial Narrow" panose="020B0606020202030204" pitchFamily="34" charset="0"/>
              </a:rPr>
              <a:t>млрд.тг</a:t>
            </a:r>
            <a:r>
              <a:rPr lang="ru-RU" sz="1200" b="1" dirty="0">
                <a:latin typeface="Arial Narrow" panose="020B0606020202030204" pitchFamily="34" charset="0"/>
              </a:rPr>
              <a:t>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5EA79ED3-961C-470E-8DE9-A002FE14150C}"/>
              </a:ext>
            </a:extLst>
          </p:cNvPr>
          <p:cNvSpPr txBox="1"/>
          <p:nvPr/>
        </p:nvSpPr>
        <p:spPr>
          <a:xfrm>
            <a:off x="6135673" y="3133430"/>
            <a:ext cx="1912595" cy="500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Arial Narrow" panose="020B0606020202030204" pitchFamily="34" charset="0"/>
              </a:rPr>
              <a:t>3,4 </a:t>
            </a:r>
            <a:r>
              <a:rPr lang="ru-RU" sz="1200" b="1" dirty="0" err="1">
                <a:latin typeface="Arial Narrow" panose="020B0606020202030204" pitchFamily="34" charset="0"/>
              </a:rPr>
              <a:t>млн.услуг</a:t>
            </a:r>
            <a:r>
              <a:rPr lang="ru-RU" sz="1200" b="1" dirty="0">
                <a:latin typeface="Arial Narrow" panose="020B0606020202030204" pitchFamily="34" charset="0"/>
              </a:rPr>
              <a:t> </a:t>
            </a:r>
            <a:br>
              <a:rPr lang="ru-RU" sz="1200" b="1" dirty="0">
                <a:latin typeface="Arial Narrow" panose="020B0606020202030204" pitchFamily="34" charset="0"/>
              </a:rPr>
            </a:br>
            <a:r>
              <a:rPr lang="ru-RU" sz="1200" b="1" dirty="0">
                <a:latin typeface="Arial Narrow" panose="020B0606020202030204" pitchFamily="34" charset="0"/>
              </a:rPr>
              <a:t>на 0,6 </a:t>
            </a:r>
            <a:r>
              <a:rPr lang="ru-RU" sz="1200" b="1" dirty="0" err="1">
                <a:latin typeface="Arial Narrow" panose="020B0606020202030204" pitchFamily="34" charset="0"/>
              </a:rPr>
              <a:t>млрд.тг</a:t>
            </a:r>
            <a:r>
              <a:rPr lang="ru-RU" sz="1200" b="1" dirty="0">
                <a:latin typeface="Arial Narrow" panose="020B0606020202030204" pitchFamily="34" charset="0"/>
              </a:rPr>
              <a:t>.</a:t>
            </a:r>
          </a:p>
        </p:txBody>
      </p: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xmlns="" id="{774F16E0-1239-4113-B8F7-9D0850486A7A}"/>
              </a:ext>
            </a:extLst>
          </p:cNvPr>
          <p:cNvCxnSpPr>
            <a:cxnSpLocks/>
          </p:cNvCxnSpPr>
          <p:nvPr/>
        </p:nvCxnSpPr>
        <p:spPr>
          <a:xfrm>
            <a:off x="359960" y="3880540"/>
            <a:ext cx="11426753" cy="152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4D7D223E-947A-4C41-9130-1C3DE0D16881}"/>
              </a:ext>
            </a:extLst>
          </p:cNvPr>
          <p:cNvSpPr txBox="1"/>
          <p:nvPr/>
        </p:nvSpPr>
        <p:spPr>
          <a:xfrm>
            <a:off x="279499" y="3917286"/>
            <a:ext cx="1877475" cy="338554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Проект на 2020 год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:</a:t>
            </a:r>
            <a:endParaRPr lang="ru-RU" sz="1600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xmlns="" id="{877257E8-8A52-4721-8ED3-12E45E3CD306}"/>
              </a:ext>
            </a:extLst>
          </p:cNvPr>
          <p:cNvSpPr/>
          <p:nvPr/>
        </p:nvSpPr>
        <p:spPr>
          <a:xfrm>
            <a:off x="8535315" y="2226658"/>
            <a:ext cx="3176405" cy="9562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500" b="1" dirty="0">
                <a:solidFill>
                  <a:schemeClr val="tx1"/>
                </a:solidFill>
                <a:latin typeface="Arial Narrow" panose="020B0606020202030204" pitchFamily="34" charset="0"/>
              </a:rPr>
              <a:t>КДУ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Тарификатор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Учет по кодам тарификатора </a:t>
            </a:r>
            <a:r>
              <a:rPr lang="ru-RU" sz="1400" b="1" dirty="0">
                <a:solidFill>
                  <a:srgbClr val="0070C0"/>
                </a:solidFill>
                <a:latin typeface="Arial Narrow" panose="020B0606020202030204" pitchFamily="34" charset="0"/>
              </a:rPr>
              <a:t>без привязки 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к кодам МКБ-10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5EA79ED3-961C-470E-8DE9-A002FE14150C}"/>
              </a:ext>
            </a:extLst>
          </p:cNvPr>
          <p:cNvSpPr txBox="1"/>
          <p:nvPr/>
        </p:nvSpPr>
        <p:spPr>
          <a:xfrm>
            <a:off x="9167219" y="3212894"/>
            <a:ext cx="1912595" cy="300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rgbClr val="FF0000"/>
                </a:solidFill>
                <a:latin typeface="Arial Narrow" panose="020B0606020202030204" pitchFamily="34" charset="0"/>
              </a:rPr>
              <a:t>Нет данных</a:t>
            </a: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xmlns="" id="{877257E8-8A52-4721-8ED3-12E45E3CD306}"/>
              </a:ext>
            </a:extLst>
          </p:cNvPr>
          <p:cNvSpPr/>
          <p:nvPr/>
        </p:nvSpPr>
        <p:spPr>
          <a:xfrm>
            <a:off x="8571914" y="4291326"/>
            <a:ext cx="3103206" cy="10407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500" b="1" dirty="0">
                <a:solidFill>
                  <a:schemeClr val="tx1"/>
                </a:solidFill>
                <a:latin typeface="Arial Narrow" panose="020B0606020202030204" pitchFamily="34" charset="0"/>
              </a:rPr>
              <a:t>КДУ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Тарификатор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Учет по кодам тарификатора с привязкой к кодам МКБ-10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5EA79ED3-961C-470E-8DE9-A002FE14150C}"/>
              </a:ext>
            </a:extLst>
          </p:cNvPr>
          <p:cNvSpPr txBox="1"/>
          <p:nvPr/>
        </p:nvSpPr>
        <p:spPr>
          <a:xfrm>
            <a:off x="9033163" y="5393963"/>
            <a:ext cx="19125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Arial Narrow" panose="020B0606020202030204" pitchFamily="34" charset="0"/>
              </a:rPr>
              <a:t>3,8 </a:t>
            </a:r>
            <a:r>
              <a:rPr lang="ru-RU" sz="1200" b="1" dirty="0" err="1">
                <a:latin typeface="Arial Narrow" panose="020B0606020202030204" pitchFamily="34" charset="0"/>
              </a:rPr>
              <a:t>млн.услуг</a:t>
            </a:r>
            <a:r>
              <a:rPr lang="ru-RU" sz="1200" b="1" dirty="0">
                <a:latin typeface="Arial Narrow" panose="020B0606020202030204" pitchFamily="34" charset="0"/>
              </a:rPr>
              <a:t> </a:t>
            </a:r>
            <a:br>
              <a:rPr lang="ru-RU" sz="1200" b="1" dirty="0">
                <a:latin typeface="Arial Narrow" panose="020B0606020202030204" pitchFamily="34" charset="0"/>
              </a:rPr>
            </a:br>
            <a:r>
              <a:rPr lang="ru-RU" sz="1200" b="1" dirty="0">
                <a:latin typeface="Arial Narrow" panose="020B0606020202030204" pitchFamily="34" charset="0"/>
              </a:rPr>
              <a:t>на 44,7 </a:t>
            </a:r>
            <a:r>
              <a:rPr lang="ru-RU" sz="1200" b="1" dirty="0" err="1">
                <a:latin typeface="Arial Narrow" panose="020B0606020202030204" pitchFamily="34" charset="0"/>
              </a:rPr>
              <a:t>млрд.тг</a:t>
            </a:r>
            <a:r>
              <a:rPr lang="ru-RU" sz="1200" b="1" dirty="0">
                <a:latin typeface="Arial Narrow" panose="020B0606020202030204" pitchFamily="34" charset="0"/>
              </a:rPr>
              <a:t>.</a:t>
            </a:r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xmlns="" id="{877257E8-8A52-4721-8ED3-12E45E3CD306}"/>
              </a:ext>
            </a:extLst>
          </p:cNvPr>
          <p:cNvSpPr/>
          <p:nvPr/>
        </p:nvSpPr>
        <p:spPr>
          <a:xfrm>
            <a:off x="5820205" y="4297722"/>
            <a:ext cx="2658783" cy="10343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500" b="1" dirty="0">
                <a:solidFill>
                  <a:schemeClr val="tx1"/>
                </a:solidFill>
                <a:latin typeface="Arial Narrow" panose="020B0606020202030204" pitchFamily="34" charset="0"/>
              </a:rPr>
              <a:t>Медико-социальная помощь (СР и психолог)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Перечень 18 услуг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Учет по коду МКБ-10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5EA79ED3-961C-470E-8DE9-A002FE14150C}"/>
              </a:ext>
            </a:extLst>
          </p:cNvPr>
          <p:cNvSpPr txBox="1"/>
          <p:nvPr/>
        </p:nvSpPr>
        <p:spPr>
          <a:xfrm>
            <a:off x="5971255" y="5433658"/>
            <a:ext cx="19125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Arial Narrow" panose="020B0606020202030204" pitchFamily="34" charset="0"/>
              </a:rPr>
              <a:t>7 </a:t>
            </a:r>
            <a:r>
              <a:rPr lang="ru-RU" sz="1200" b="1" dirty="0" err="1">
                <a:latin typeface="Arial Narrow" panose="020B0606020202030204" pitchFamily="34" charset="0"/>
              </a:rPr>
              <a:t>млн.услуг</a:t>
            </a:r>
            <a:r>
              <a:rPr lang="ru-RU" sz="1200" b="1" dirty="0">
                <a:latin typeface="Arial Narrow" panose="020B0606020202030204" pitchFamily="34" charset="0"/>
              </a:rPr>
              <a:t> </a:t>
            </a:r>
            <a:br>
              <a:rPr lang="ru-RU" sz="1200" b="1" dirty="0">
                <a:latin typeface="Arial Narrow" panose="020B0606020202030204" pitchFamily="34" charset="0"/>
              </a:rPr>
            </a:br>
            <a:r>
              <a:rPr lang="ru-RU" sz="1200" b="1" dirty="0">
                <a:latin typeface="Arial Narrow" panose="020B0606020202030204" pitchFamily="34" charset="0"/>
              </a:rPr>
              <a:t>на 1,2 </a:t>
            </a:r>
            <a:r>
              <a:rPr lang="ru-RU" sz="1200" b="1" dirty="0" err="1">
                <a:latin typeface="Arial Narrow" panose="020B0606020202030204" pitchFamily="34" charset="0"/>
              </a:rPr>
              <a:t>млрд.тг</a:t>
            </a:r>
            <a:r>
              <a:rPr lang="ru-RU" sz="1200" b="1" dirty="0">
                <a:latin typeface="Arial Narrow" panose="020B0606020202030204" pitchFamily="34" charset="0"/>
              </a:rPr>
              <a:t>.</a:t>
            </a:r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xmlns="" id="{8278E0F2-3A50-415C-936F-E82286486AC1}"/>
              </a:ext>
            </a:extLst>
          </p:cNvPr>
          <p:cNvSpPr/>
          <p:nvPr/>
        </p:nvSpPr>
        <p:spPr>
          <a:xfrm>
            <a:off x="3193191" y="4299569"/>
            <a:ext cx="2542602" cy="10325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500" b="1" dirty="0">
                <a:solidFill>
                  <a:schemeClr val="tx1"/>
                </a:solidFill>
                <a:latin typeface="Arial Narrow" panose="020B0606020202030204" pitchFamily="34" charset="0"/>
              </a:rPr>
              <a:t>Квалифицированная помощь (ВОП)</a:t>
            </a:r>
            <a:endParaRPr lang="ru-RU" sz="15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Перечень 218 услуг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Учет по коду МКБ-10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endParaRPr lang="ru-RU" sz="1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285750" indent="-285750" algn="ctr">
              <a:buFont typeface="Wingdings" panose="05000000000000000000" pitchFamily="2" charset="2"/>
              <a:buChar char="ü"/>
            </a:pPr>
            <a:endParaRPr lang="ru-RU" sz="1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5EA79ED3-961C-470E-8DE9-A002FE14150C}"/>
              </a:ext>
            </a:extLst>
          </p:cNvPr>
          <p:cNvSpPr txBox="1"/>
          <p:nvPr/>
        </p:nvSpPr>
        <p:spPr>
          <a:xfrm>
            <a:off x="3348139" y="5376503"/>
            <a:ext cx="19125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Arial Narrow" panose="020B0606020202030204" pitchFamily="34" charset="0"/>
              </a:rPr>
              <a:t>110,8  </a:t>
            </a:r>
            <a:r>
              <a:rPr lang="ru-RU" sz="1200" b="1" dirty="0" err="1">
                <a:latin typeface="Arial Narrow" panose="020B0606020202030204" pitchFamily="34" charset="0"/>
              </a:rPr>
              <a:t>млн.услуг</a:t>
            </a:r>
            <a:r>
              <a:rPr lang="ru-RU" sz="1200" b="1" dirty="0">
                <a:latin typeface="Arial Narrow" panose="020B0606020202030204" pitchFamily="34" charset="0"/>
              </a:rPr>
              <a:t> </a:t>
            </a:r>
            <a:br>
              <a:rPr lang="ru-RU" sz="1200" b="1" dirty="0">
                <a:latin typeface="Arial Narrow" panose="020B0606020202030204" pitchFamily="34" charset="0"/>
              </a:rPr>
            </a:br>
            <a:r>
              <a:rPr lang="ru-RU" sz="1200" b="1" dirty="0">
                <a:latin typeface="Arial Narrow" panose="020B0606020202030204" pitchFamily="34" charset="0"/>
              </a:rPr>
              <a:t>на 122,1 </a:t>
            </a:r>
            <a:r>
              <a:rPr lang="ru-RU" sz="1200" b="1" dirty="0" err="1">
                <a:latin typeface="Arial Narrow" panose="020B0606020202030204" pitchFamily="34" charset="0"/>
              </a:rPr>
              <a:t>млрд.тг</a:t>
            </a:r>
            <a:r>
              <a:rPr lang="ru-RU" sz="1200" b="1" dirty="0">
                <a:latin typeface="Arial Narrow" panose="020B0606020202030204" pitchFamily="34" charset="0"/>
              </a:rPr>
              <a:t>.</a:t>
            </a:r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xmlns="" id="{97753C2E-04AC-4FE7-8380-FE4F59FDF8FD}"/>
              </a:ext>
            </a:extLst>
          </p:cNvPr>
          <p:cNvSpPr/>
          <p:nvPr/>
        </p:nvSpPr>
        <p:spPr>
          <a:xfrm>
            <a:off x="539601" y="4300962"/>
            <a:ext cx="2542602" cy="10311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500" b="1" dirty="0">
                <a:solidFill>
                  <a:schemeClr val="tx1"/>
                </a:solidFill>
                <a:latin typeface="Arial Narrow" panose="020B0606020202030204" pitchFamily="34" charset="0"/>
              </a:rPr>
              <a:t>Доврачебная помощь (СМР)</a:t>
            </a:r>
          </a:p>
          <a:p>
            <a:pPr algn="ctr"/>
            <a:endParaRPr lang="ru-RU" sz="15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Перечень 275 услуг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Учет по коду МКБ-10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endParaRPr lang="ru-RU" sz="1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285750" indent="-285750" algn="ctr">
              <a:buFont typeface="Wingdings" panose="05000000000000000000" pitchFamily="2" charset="2"/>
              <a:buChar char="ü"/>
            </a:pPr>
            <a:endParaRPr lang="ru-RU" sz="1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5EA79ED3-961C-470E-8DE9-A002FE14150C}"/>
              </a:ext>
            </a:extLst>
          </p:cNvPr>
          <p:cNvSpPr txBox="1"/>
          <p:nvPr/>
        </p:nvSpPr>
        <p:spPr>
          <a:xfrm>
            <a:off x="869992" y="5405789"/>
            <a:ext cx="19125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Arial Narrow" panose="020B0606020202030204" pitchFamily="34" charset="0"/>
              </a:rPr>
              <a:t>139,7 </a:t>
            </a:r>
            <a:r>
              <a:rPr lang="ru-RU" sz="1200" b="1" dirty="0" err="1">
                <a:latin typeface="Arial Narrow" panose="020B0606020202030204" pitchFamily="34" charset="0"/>
              </a:rPr>
              <a:t>млн.услуг</a:t>
            </a:r>
            <a:r>
              <a:rPr lang="ru-RU" sz="1200" b="1" dirty="0">
                <a:latin typeface="Arial Narrow" panose="020B0606020202030204" pitchFamily="34" charset="0"/>
              </a:rPr>
              <a:t> </a:t>
            </a:r>
            <a:br>
              <a:rPr lang="ru-RU" sz="1200" b="1" dirty="0">
                <a:latin typeface="Arial Narrow" panose="020B0606020202030204" pitchFamily="34" charset="0"/>
              </a:rPr>
            </a:br>
            <a:r>
              <a:rPr lang="ru-RU" sz="1200" b="1" dirty="0">
                <a:latin typeface="Arial Narrow" panose="020B0606020202030204" pitchFamily="34" charset="0"/>
              </a:rPr>
              <a:t>на 91,7 </a:t>
            </a:r>
            <a:r>
              <a:rPr lang="ru-RU" sz="1200" b="1" dirty="0" err="1">
                <a:latin typeface="Arial Narrow" panose="020B0606020202030204" pitchFamily="34" charset="0"/>
              </a:rPr>
              <a:t>млрд.тг</a:t>
            </a:r>
            <a:r>
              <a:rPr lang="ru-RU" sz="1200" b="1" dirty="0">
                <a:latin typeface="Arial Narrow" panose="020B0606020202030204" pitchFamily="34" charset="0"/>
              </a:rPr>
              <a:t>.</a:t>
            </a:r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xmlns="" id="{8278E0F2-3A50-415C-936F-E82286486AC1}"/>
              </a:ext>
            </a:extLst>
          </p:cNvPr>
          <p:cNvSpPr/>
          <p:nvPr/>
        </p:nvSpPr>
        <p:spPr>
          <a:xfrm>
            <a:off x="869992" y="2793219"/>
            <a:ext cx="4053805" cy="23925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38 услуг по тарификатору (учет по форме № 30)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5EA79ED3-961C-470E-8DE9-A002FE14150C}"/>
              </a:ext>
            </a:extLst>
          </p:cNvPr>
          <p:cNvSpPr txBox="1"/>
          <p:nvPr/>
        </p:nvSpPr>
        <p:spPr>
          <a:xfrm>
            <a:off x="1509436" y="3583753"/>
            <a:ext cx="2854798" cy="300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rgbClr val="FF0000"/>
                </a:solidFill>
                <a:latin typeface="Arial Narrow" panose="020B0606020202030204" pitchFamily="34" charset="0"/>
              </a:rPr>
              <a:t>Данные без привязки к кодам МКБ-10</a:t>
            </a:r>
          </a:p>
        </p:txBody>
      </p:sp>
      <p:sp>
        <p:nvSpPr>
          <p:cNvPr id="17" name="Прямоугольник 17">
            <a:extLst>
              <a:ext uri="{FF2B5EF4-FFF2-40B4-BE49-F238E27FC236}">
                <a16:creationId xmlns:a16="http://schemas.microsoft.com/office/drawing/2014/main" xmlns="" id="{6F51A4BC-49A0-4DF5-BF99-02995E62DEEF}"/>
              </a:ext>
            </a:extLst>
          </p:cNvPr>
          <p:cNvSpPr/>
          <p:nvPr/>
        </p:nvSpPr>
        <p:spPr>
          <a:xfrm>
            <a:off x="2147790" y="1500329"/>
            <a:ext cx="3647486" cy="38716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Подушевой норматив ПМСП</a:t>
            </a:r>
          </a:p>
          <a:p>
            <a:pPr algn="ctr"/>
            <a:endParaRPr lang="ru-RU" sz="1050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/>
            <a:endParaRPr lang="ru-RU" sz="16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50" name="Равнобедренный треугольник 49">
            <a:extLst>
              <a:ext uri="{FF2B5EF4-FFF2-40B4-BE49-F238E27FC236}">
                <a16:creationId xmlns:a16="http://schemas.microsoft.com/office/drawing/2014/main" xmlns="" id="{DA784DE0-A4EE-4F57-BB81-6FE6962A3B69}"/>
              </a:ext>
            </a:extLst>
          </p:cNvPr>
          <p:cNvSpPr/>
          <p:nvPr/>
        </p:nvSpPr>
        <p:spPr>
          <a:xfrm rot="10800000">
            <a:off x="3713358" y="1327137"/>
            <a:ext cx="520086" cy="135049"/>
          </a:xfrm>
          <a:prstGeom prst="triangle">
            <a:avLst>
              <a:gd name="adj" fmla="val 50000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52" name="Прямая соединительная линия 51"/>
          <p:cNvCxnSpPr/>
          <p:nvPr/>
        </p:nvCxnSpPr>
        <p:spPr>
          <a:xfrm>
            <a:off x="6769152" y="1081193"/>
            <a:ext cx="0" cy="252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3861006" y="1337904"/>
            <a:ext cx="6398467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Равнобедренный треугольник 56">
            <a:extLst>
              <a:ext uri="{FF2B5EF4-FFF2-40B4-BE49-F238E27FC236}">
                <a16:creationId xmlns:a16="http://schemas.microsoft.com/office/drawing/2014/main" xmlns="" id="{DA784DE0-A4EE-4F57-BB81-6FE6962A3B69}"/>
              </a:ext>
            </a:extLst>
          </p:cNvPr>
          <p:cNvSpPr/>
          <p:nvPr/>
        </p:nvSpPr>
        <p:spPr>
          <a:xfrm rot="10800000">
            <a:off x="9939006" y="1330869"/>
            <a:ext cx="520086" cy="135049"/>
          </a:xfrm>
          <a:prstGeom prst="triangle">
            <a:avLst>
              <a:gd name="adj" fmla="val 50000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58" name="Прямая соединительная линия 57"/>
          <p:cNvCxnSpPr/>
          <p:nvPr/>
        </p:nvCxnSpPr>
        <p:spPr>
          <a:xfrm>
            <a:off x="1746175" y="2001581"/>
            <a:ext cx="53280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Равнобедренный треугольник 59">
            <a:extLst>
              <a:ext uri="{FF2B5EF4-FFF2-40B4-BE49-F238E27FC236}">
                <a16:creationId xmlns:a16="http://schemas.microsoft.com/office/drawing/2014/main" xmlns="" id="{DA784DE0-A4EE-4F57-BB81-6FE6962A3B69}"/>
              </a:ext>
            </a:extLst>
          </p:cNvPr>
          <p:cNvSpPr/>
          <p:nvPr/>
        </p:nvSpPr>
        <p:spPr>
          <a:xfrm rot="10800000">
            <a:off x="1543333" y="1985805"/>
            <a:ext cx="520086" cy="135049"/>
          </a:xfrm>
          <a:prstGeom prst="triangle">
            <a:avLst>
              <a:gd name="adj" fmla="val 50000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61" name="Равнобедренный треугольник 60">
            <a:extLst>
              <a:ext uri="{FF2B5EF4-FFF2-40B4-BE49-F238E27FC236}">
                <a16:creationId xmlns:a16="http://schemas.microsoft.com/office/drawing/2014/main" xmlns="" id="{DA784DE0-A4EE-4F57-BB81-6FE6962A3B69}"/>
              </a:ext>
            </a:extLst>
          </p:cNvPr>
          <p:cNvSpPr/>
          <p:nvPr/>
        </p:nvSpPr>
        <p:spPr>
          <a:xfrm rot="10800000">
            <a:off x="4165698" y="2000074"/>
            <a:ext cx="520086" cy="135049"/>
          </a:xfrm>
          <a:prstGeom prst="triangle">
            <a:avLst>
              <a:gd name="adj" fmla="val 50000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62" name="Равнобедренный треугольник 61">
            <a:extLst>
              <a:ext uri="{FF2B5EF4-FFF2-40B4-BE49-F238E27FC236}">
                <a16:creationId xmlns:a16="http://schemas.microsoft.com/office/drawing/2014/main" xmlns="" id="{DA784DE0-A4EE-4F57-BB81-6FE6962A3B69}"/>
              </a:ext>
            </a:extLst>
          </p:cNvPr>
          <p:cNvSpPr/>
          <p:nvPr/>
        </p:nvSpPr>
        <p:spPr>
          <a:xfrm rot="10800000">
            <a:off x="6765267" y="1990850"/>
            <a:ext cx="520086" cy="135049"/>
          </a:xfrm>
          <a:prstGeom prst="triangle">
            <a:avLst>
              <a:gd name="adj" fmla="val 50000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>
            <a:off x="10085995" y="1824131"/>
            <a:ext cx="0" cy="252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Равнобедренный треугольник 63">
            <a:extLst>
              <a:ext uri="{FF2B5EF4-FFF2-40B4-BE49-F238E27FC236}">
                <a16:creationId xmlns:a16="http://schemas.microsoft.com/office/drawing/2014/main" xmlns="" id="{DA784DE0-A4EE-4F57-BB81-6FE6962A3B69}"/>
              </a:ext>
            </a:extLst>
          </p:cNvPr>
          <p:cNvSpPr/>
          <p:nvPr/>
        </p:nvSpPr>
        <p:spPr>
          <a:xfrm rot="10800000">
            <a:off x="9833275" y="1967144"/>
            <a:ext cx="520086" cy="135049"/>
          </a:xfrm>
          <a:prstGeom prst="triangle">
            <a:avLst>
              <a:gd name="adj" fmla="val 50000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pSp>
        <p:nvGrpSpPr>
          <p:cNvPr id="68" name="Группа 67"/>
          <p:cNvGrpSpPr/>
          <p:nvPr/>
        </p:nvGrpSpPr>
        <p:grpSpPr>
          <a:xfrm>
            <a:off x="142314" y="5830073"/>
            <a:ext cx="10691945" cy="835586"/>
            <a:chOff x="136643" y="5674444"/>
            <a:chExt cx="10691945" cy="835586"/>
          </a:xfrm>
        </p:grpSpPr>
        <p:sp>
          <p:nvSpPr>
            <p:cNvPr id="69" name="Стрелка вправо 68"/>
            <p:cNvSpPr/>
            <p:nvPr/>
          </p:nvSpPr>
          <p:spPr>
            <a:xfrm>
              <a:off x="136643" y="5674444"/>
              <a:ext cx="10580446" cy="360000"/>
            </a:xfrm>
            <a:prstGeom prst="rightArrow">
              <a:avLst/>
            </a:pr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70" name="Полилиния 69"/>
            <p:cNvSpPr/>
            <p:nvPr/>
          </p:nvSpPr>
          <p:spPr>
            <a:xfrm>
              <a:off x="8265335" y="5912753"/>
              <a:ext cx="2563253" cy="535624"/>
            </a:xfrm>
            <a:custGeom>
              <a:avLst/>
              <a:gdLst>
                <a:gd name="connsiteX0" fmla="*/ 0 w 2260124"/>
                <a:gd name="connsiteY0" fmla="*/ 0 h 535624"/>
                <a:gd name="connsiteX1" fmla="*/ 2260124 w 2260124"/>
                <a:gd name="connsiteY1" fmla="*/ 0 h 535624"/>
                <a:gd name="connsiteX2" fmla="*/ 2260124 w 2260124"/>
                <a:gd name="connsiteY2" fmla="*/ 535624 h 535624"/>
                <a:gd name="connsiteX3" fmla="*/ 0 w 2260124"/>
                <a:gd name="connsiteY3" fmla="*/ 535624 h 535624"/>
                <a:gd name="connsiteX4" fmla="*/ 0 w 2260124"/>
                <a:gd name="connsiteY4" fmla="*/ 0 h 5356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0124" h="535624">
                  <a:moveTo>
                    <a:pt x="0" y="0"/>
                  </a:moveTo>
                  <a:lnTo>
                    <a:pt x="2260124" y="0"/>
                  </a:lnTo>
                  <a:lnTo>
                    <a:pt x="2260124" y="535624"/>
                  </a:lnTo>
                  <a:lnTo>
                    <a:pt x="0" y="53562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142240" rIns="0" bIns="1422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>
                  <a:latin typeface="Arial Narrow" panose="020B0606020202030204" pitchFamily="34" charset="0"/>
                </a:rPr>
                <a:t>Количество и половозрастной состав населения</a:t>
              </a:r>
              <a:endParaRPr lang="ru-RU" sz="1400" kern="1200" dirty="0"/>
            </a:p>
          </p:txBody>
        </p:sp>
        <p:sp>
          <p:nvSpPr>
            <p:cNvPr id="71" name="Полилиния 70"/>
            <p:cNvSpPr/>
            <p:nvPr/>
          </p:nvSpPr>
          <p:spPr>
            <a:xfrm>
              <a:off x="4680113" y="5974406"/>
              <a:ext cx="3932298" cy="535624"/>
            </a:xfrm>
            <a:custGeom>
              <a:avLst/>
              <a:gdLst>
                <a:gd name="connsiteX0" fmla="*/ 0 w 2260124"/>
                <a:gd name="connsiteY0" fmla="*/ 0 h 535624"/>
                <a:gd name="connsiteX1" fmla="*/ 2260124 w 2260124"/>
                <a:gd name="connsiteY1" fmla="*/ 0 h 535624"/>
                <a:gd name="connsiteX2" fmla="*/ 2260124 w 2260124"/>
                <a:gd name="connsiteY2" fmla="*/ 535624 h 535624"/>
                <a:gd name="connsiteX3" fmla="*/ 0 w 2260124"/>
                <a:gd name="connsiteY3" fmla="*/ 535624 h 535624"/>
                <a:gd name="connsiteX4" fmla="*/ 0 w 2260124"/>
                <a:gd name="connsiteY4" fmla="*/ 0 h 5356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0124" h="535624">
                  <a:moveTo>
                    <a:pt x="0" y="0"/>
                  </a:moveTo>
                  <a:lnTo>
                    <a:pt x="2260124" y="0"/>
                  </a:lnTo>
                  <a:lnTo>
                    <a:pt x="2260124" y="535624"/>
                  </a:lnTo>
                  <a:lnTo>
                    <a:pt x="0" y="53562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142240" rIns="0" bIns="1422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>
                  <a:latin typeface="Arial Narrow" panose="020B0606020202030204" pitchFamily="34" charset="0"/>
                </a:rPr>
                <a:t>Прогноз потребления услуг по населению и экстраполяция потребления КДУ по данным Карагандинской области</a:t>
              </a:r>
              <a:endParaRPr lang="ru-RU" sz="1400" kern="1200" dirty="0"/>
            </a:p>
          </p:txBody>
        </p:sp>
        <p:sp>
          <p:nvSpPr>
            <p:cNvPr id="72" name="Полилиния 71"/>
            <p:cNvSpPr/>
            <p:nvPr/>
          </p:nvSpPr>
          <p:spPr>
            <a:xfrm>
              <a:off x="2598400" y="5893490"/>
              <a:ext cx="2513870" cy="535624"/>
            </a:xfrm>
            <a:custGeom>
              <a:avLst/>
              <a:gdLst>
                <a:gd name="connsiteX0" fmla="*/ 0 w 2260124"/>
                <a:gd name="connsiteY0" fmla="*/ 0 h 535624"/>
                <a:gd name="connsiteX1" fmla="*/ 2260124 w 2260124"/>
                <a:gd name="connsiteY1" fmla="*/ 0 h 535624"/>
                <a:gd name="connsiteX2" fmla="*/ 2260124 w 2260124"/>
                <a:gd name="connsiteY2" fmla="*/ 535624 h 535624"/>
                <a:gd name="connsiteX3" fmla="*/ 0 w 2260124"/>
                <a:gd name="connsiteY3" fmla="*/ 535624 h 535624"/>
                <a:gd name="connsiteX4" fmla="*/ 0 w 2260124"/>
                <a:gd name="connsiteY4" fmla="*/ 0 h 5356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0124" h="535624">
                  <a:moveTo>
                    <a:pt x="0" y="0"/>
                  </a:moveTo>
                  <a:lnTo>
                    <a:pt x="2260124" y="0"/>
                  </a:lnTo>
                  <a:lnTo>
                    <a:pt x="2260124" y="535624"/>
                  </a:lnTo>
                  <a:lnTo>
                    <a:pt x="0" y="53562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142240" rIns="0" bIns="1422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>
                  <a:latin typeface="Arial Narrow" panose="020B0606020202030204" pitchFamily="34" charset="0"/>
                </a:rPr>
                <a:t>Цены на новые услуги по оценочным тарифам</a:t>
              </a:r>
              <a:endParaRPr lang="ru-RU" sz="1400" kern="1200" dirty="0"/>
            </a:p>
          </p:txBody>
        </p:sp>
        <p:sp>
          <p:nvSpPr>
            <p:cNvPr id="73" name="Полилиния 72"/>
            <p:cNvSpPr/>
            <p:nvPr/>
          </p:nvSpPr>
          <p:spPr>
            <a:xfrm>
              <a:off x="617429" y="5819225"/>
              <a:ext cx="2260124" cy="535624"/>
            </a:xfrm>
            <a:custGeom>
              <a:avLst/>
              <a:gdLst>
                <a:gd name="connsiteX0" fmla="*/ 0 w 2260124"/>
                <a:gd name="connsiteY0" fmla="*/ 0 h 535624"/>
                <a:gd name="connsiteX1" fmla="*/ 2260124 w 2260124"/>
                <a:gd name="connsiteY1" fmla="*/ 0 h 535624"/>
                <a:gd name="connsiteX2" fmla="*/ 2260124 w 2260124"/>
                <a:gd name="connsiteY2" fmla="*/ 535624 h 535624"/>
                <a:gd name="connsiteX3" fmla="*/ 0 w 2260124"/>
                <a:gd name="connsiteY3" fmla="*/ 535624 h 535624"/>
                <a:gd name="connsiteX4" fmla="*/ 0 w 2260124"/>
                <a:gd name="connsiteY4" fmla="*/ 0 h 5356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0124" h="535624">
                  <a:moveTo>
                    <a:pt x="0" y="0"/>
                  </a:moveTo>
                  <a:lnTo>
                    <a:pt x="2260124" y="0"/>
                  </a:lnTo>
                  <a:lnTo>
                    <a:pt x="2260124" y="535624"/>
                  </a:lnTo>
                  <a:lnTo>
                    <a:pt x="0" y="53562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142240" rIns="0" bIns="1422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>
                  <a:latin typeface="Arial Narrow" panose="020B0606020202030204" pitchFamily="34" charset="0"/>
                </a:rPr>
                <a:t>Потребление и бюджет</a:t>
              </a:r>
              <a:endParaRPr lang="ru-RU" sz="1400" kern="1200" dirty="0"/>
            </a:p>
          </p:txBody>
        </p:sp>
      </p:grpSp>
      <p:sp>
        <p:nvSpPr>
          <p:cNvPr id="66" name="Равнобедренный треугольник 65">
            <a:extLst>
              <a:ext uri="{FF2B5EF4-FFF2-40B4-BE49-F238E27FC236}">
                <a16:creationId xmlns:a16="http://schemas.microsoft.com/office/drawing/2014/main" xmlns="" id="{DA784DE0-A4EE-4F57-BB81-6FE6962A3B69}"/>
              </a:ext>
            </a:extLst>
          </p:cNvPr>
          <p:cNvSpPr/>
          <p:nvPr/>
        </p:nvSpPr>
        <p:spPr>
          <a:xfrm rot="10800000">
            <a:off x="4788983" y="3915803"/>
            <a:ext cx="3590088" cy="252238"/>
          </a:xfrm>
          <a:prstGeom prst="triangle">
            <a:avLst>
              <a:gd name="adj" fmla="val 50000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17">
            <a:extLst>
              <a:ext uri="{FF2B5EF4-FFF2-40B4-BE49-F238E27FC236}">
                <a16:creationId xmlns:a16="http://schemas.microsoft.com/office/drawing/2014/main" xmlns="" id="{6F51A4BC-49A0-4DF5-BF99-02995E62DEEF}"/>
              </a:ext>
            </a:extLst>
          </p:cNvPr>
          <p:cNvSpPr/>
          <p:nvPr/>
        </p:nvSpPr>
        <p:spPr>
          <a:xfrm>
            <a:off x="8785070" y="1518864"/>
            <a:ext cx="2676894" cy="38716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КДУ в КПН ПМСП</a:t>
            </a:r>
            <a:endParaRPr lang="ru-RU" sz="105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pic>
        <p:nvPicPr>
          <p:cNvPr id="54" name="Рисунок 53">
            <a:extLst>
              <a:ext uri="{FF2B5EF4-FFF2-40B4-BE49-F238E27FC236}">
                <a16:creationId xmlns:a16="http://schemas.microsoft.com/office/drawing/2014/main" xmlns="" id="{9EA1C405-B0D8-467E-9DD8-A93A28A2A71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120866" y="125641"/>
            <a:ext cx="467586" cy="467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825155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1"/>
          <p:cNvSpPr txBox="1">
            <a:spLocks/>
          </p:cNvSpPr>
          <p:nvPr/>
        </p:nvSpPr>
        <p:spPr>
          <a:xfrm>
            <a:off x="21342" y="272304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 и ОСМС - КОНСУЛЬТАТИВНО-ДИАГНОСТИЧЕСКАЯ ПОМОЩЬ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76779" y="697823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Заголовок 1">
            <a:extLst>
              <a:ext uri="{FF2B5EF4-FFF2-40B4-BE49-F238E27FC236}">
                <a16:creationId xmlns:a16="http://schemas.microsoft.com/office/drawing/2014/main" xmlns="" id="{80338F4C-979D-473D-B4B7-FF138E0EDC33}"/>
              </a:ext>
            </a:extLst>
          </p:cNvPr>
          <p:cNvSpPr txBox="1">
            <a:spLocks/>
          </p:cNvSpPr>
          <p:nvPr/>
        </p:nvSpPr>
        <p:spPr>
          <a:xfrm>
            <a:off x="3633763" y="2646218"/>
            <a:ext cx="3410381" cy="241096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marR="0" lvl="0" indent="-285750" algn="l" defTabSz="914400" rtl="0" eaLnBrk="1" fontAlgn="b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3647215" y="1642498"/>
            <a:ext cx="3403455" cy="419373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anose="020B0606020202030204" pitchFamily="34" charset="0"/>
              <a:ea typeface="Microsoft JhengHei Light" panose="020B0304030504040204" pitchFamily="34" charset="-12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02816" y="1872484"/>
            <a:ext cx="3426222" cy="454890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259484" y="1409166"/>
            <a:ext cx="5798419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ВАЖНО ЗНАТЬ НАСЕЛЕНИЮ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755286" y="6452614"/>
            <a:ext cx="364725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2311" y="1832229"/>
            <a:ext cx="560505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Консультативно-диагностическая помощь (далее – КДП) –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медицинская помощь, оказываемая профильными специалистами при заболеваниях, требующих специальных методов диагностики, лечения и медицинской реабилитации, в том числе с использованием средств телемедицины, в том числе с применением высокотехнологичных медицинских услуг без круглосуточного медицинского наблюдения:</a:t>
            </a:r>
          </a:p>
          <a:p>
            <a:pPr marL="285750" indent="-285750" algn="just">
              <a:buFont typeface="Wingdings" pitchFamily="2" charset="2"/>
              <a:buChar char="ü"/>
            </a:pPr>
            <a:endParaRPr lang="ru-RU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предоставление профилактических, диагностических и лечебных услуг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выписка рецептов на лекарственные средства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направление на получение КДП на республиканском уровне </a:t>
            </a:r>
            <a:r>
              <a:rPr lang="ru-RU" sz="1400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(дифференциальной диагностики сложных, неясных случаев для верификации диагноза; диагностики редко встречающихся, </a:t>
            </a:r>
            <a:r>
              <a:rPr lang="ru-RU" sz="1400" i="1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орфанных</a:t>
            </a:r>
            <a:r>
              <a:rPr lang="ru-RU" sz="1400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заболеваний; решения спорных случаев определения тактики ведения, лечения, а также экспертной оценки нетрудоспособности; определения наличия показаний для направления на лечение за рубеж; определения тактики ведения и лечения пациентов в случаях частых рецидивов заболевания и др.)</a:t>
            </a:r>
          </a:p>
          <a:p>
            <a:pPr marL="285750" indent="-285750" algn="just">
              <a:buFont typeface="Wingdings" pitchFamily="2" charset="2"/>
              <a:buChar char="ü"/>
            </a:pPr>
            <a:endParaRPr lang="ru-RU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85463" y="1832229"/>
            <a:ext cx="5586153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КУДА ОБРАЩАТЬСЯ?</a:t>
            </a:r>
          </a:p>
          <a:p>
            <a:pPr algn="just"/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Поликлиника (в том числе при больницах), диагностические и медицинские центры (в том числе республиканского значения) и др. организациях, заключивших договор с Фондом социального медицинского страхования –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бесплатно.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100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algn="just"/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КЕМ ОКАЗЫВАЕТСЯ?</a:t>
            </a:r>
          </a:p>
          <a:p>
            <a:pPr algn="just"/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Профильным специалистом – медицинский работник с высшим медицинским образованием, имеющий сертификат по определенной специальности</a:t>
            </a:r>
          </a:p>
          <a:p>
            <a:pPr algn="just"/>
            <a:endParaRPr lang="ru-RU" sz="1100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algn="just"/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КОМУ ОКАЗЫВАЕТСЯ: </a:t>
            </a:r>
          </a:p>
          <a:p>
            <a:pPr algn="just"/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В рамках ГОБМП – всем гражданам </a:t>
            </a:r>
          </a:p>
          <a:p>
            <a:pPr algn="just"/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В рамках ОСМС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– застрахованным</a:t>
            </a:r>
          </a:p>
          <a:p>
            <a:pPr algn="just"/>
            <a:endParaRPr lang="ru-RU" sz="1100" dirty="0" smtClean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algn="just"/>
            <a:r>
              <a:rPr lang="ru-RU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ОБЯЗАТЕЛЬНОЕ </a:t>
            </a:r>
            <a:r>
              <a:rPr lang="ru-RU" b="1" dirty="0">
                <a:solidFill>
                  <a:srgbClr val="FF0000"/>
                </a:solidFill>
                <a:latin typeface="Arial Narrow" panose="020B0606020202030204" pitchFamily="34" charset="0"/>
              </a:rPr>
              <a:t>УСЛОВИЕ:</a:t>
            </a:r>
            <a:r>
              <a:rPr lang="ru-RU" dirty="0">
                <a:solidFill>
                  <a:srgbClr val="FF0000"/>
                </a:solidFill>
                <a:latin typeface="Arial Narrow" panose="020B0606020202030204" pitchFamily="34" charset="0"/>
              </a:rPr>
              <a:t> по направлению врача </a:t>
            </a:r>
            <a:r>
              <a:rPr lang="ru-RU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ПМСП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76782" y="1409166"/>
            <a:ext cx="5721989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ОПИСАНИЕ МЕДИЦИНСКОЙ ПОМОЩИ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01815A31-F70D-4DC6-B128-E58E1F5268D9}"/>
              </a:ext>
            </a:extLst>
          </p:cNvPr>
          <p:cNvSpPr txBox="1"/>
          <p:nvPr/>
        </p:nvSpPr>
        <p:spPr>
          <a:xfrm>
            <a:off x="170930" y="722760"/>
            <a:ext cx="118869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Arial Narrow" pitchFamily="34" charset="0"/>
              </a:rPr>
              <a:t>ПОРЯДОК ОКАЗАНИЯ И ПЕРЕЧНИ УСЛУГ </a:t>
            </a:r>
            <a:r>
              <a:rPr lang="ru-RU" dirty="0" smtClean="0">
                <a:latin typeface="Arial Narrow" pitchFamily="34" charset="0"/>
              </a:rPr>
              <a:t>определены приказом МЗСР </a:t>
            </a:r>
            <a:r>
              <a:rPr lang="ru-RU" dirty="0">
                <a:latin typeface="Arial Narrow" pitchFamily="34" charset="0"/>
              </a:rPr>
              <a:t>РК </a:t>
            </a:r>
            <a:r>
              <a:rPr lang="ru-RU" dirty="0" smtClean="0">
                <a:latin typeface="Arial Narrow" pitchFamily="34" charset="0"/>
              </a:rPr>
              <a:t>от 28 июля 2015 года № 626</a:t>
            </a:r>
            <a:br>
              <a:rPr lang="ru-RU" dirty="0" smtClean="0">
                <a:latin typeface="Arial Narrow" pitchFamily="34" charset="0"/>
              </a:rPr>
            </a:br>
            <a:r>
              <a:rPr lang="ru-RU" dirty="0" smtClean="0">
                <a:latin typeface="Arial Narrow" pitchFamily="34" charset="0"/>
              </a:rPr>
              <a:t>«Об </a:t>
            </a:r>
            <a:r>
              <a:rPr lang="ru-RU" dirty="0">
                <a:latin typeface="Arial Narrow" pitchFamily="34" charset="0"/>
              </a:rPr>
              <a:t>утверждении Правил оказания консультативно-диагностической помощи»</a:t>
            </a:r>
            <a:endParaRPr lang="x-none" dirty="0">
              <a:latin typeface="Arial Narrow" pitchFamily="34" charset="0"/>
            </a:endParaRPr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xmlns="" id="{F7739F21-433E-4AE3-A7FB-E3D53AEB2B5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27264" y="88697"/>
            <a:ext cx="467586" cy="467586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xmlns="" id="{64CA7CF5-4BA1-411D-A753-6B39B696721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32473" y="101012"/>
            <a:ext cx="412171" cy="4552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79108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1"/>
          <p:cNvSpPr txBox="1">
            <a:spLocks/>
          </p:cNvSpPr>
          <p:nvPr/>
        </p:nvSpPr>
        <p:spPr>
          <a:xfrm>
            <a:off x="21342" y="133762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 и ОСМС - КОНСУЛЬТАТИВНО-ДИАГНОСТИЧЕСКАЯ ПОМОЩЬ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76782" y="618760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Заголовок 1">
            <a:extLst>
              <a:ext uri="{FF2B5EF4-FFF2-40B4-BE49-F238E27FC236}">
                <a16:creationId xmlns:a16="http://schemas.microsoft.com/office/drawing/2014/main" xmlns="" id="{80338F4C-979D-473D-B4B7-FF138E0EDC33}"/>
              </a:ext>
            </a:extLst>
          </p:cNvPr>
          <p:cNvSpPr txBox="1">
            <a:spLocks/>
          </p:cNvSpPr>
          <p:nvPr/>
        </p:nvSpPr>
        <p:spPr>
          <a:xfrm>
            <a:off x="3633763" y="2646218"/>
            <a:ext cx="3410381" cy="241096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marR="0" lvl="0" indent="-285750" algn="l" defTabSz="914400" rtl="0" eaLnBrk="1" fontAlgn="b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3647215" y="1642498"/>
            <a:ext cx="3403455" cy="419373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anose="020B0606020202030204" pitchFamily="34" charset="0"/>
              <a:ea typeface="Microsoft JhengHei Light" panose="020B0304030504040204" pitchFamily="34" charset="-12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02816" y="1872484"/>
            <a:ext cx="3426222" cy="454890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76782" y="1057794"/>
            <a:ext cx="11818068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 </a:t>
            </a:r>
            <a:r>
              <a:rPr lang="kk-KZ" b="1" dirty="0" smtClean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(591 </a:t>
            </a:r>
            <a:r>
              <a:rPr lang="kk-KZ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услуга)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flipH="1">
            <a:off x="176782" y="986165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755286" y="6452614"/>
            <a:ext cx="364725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3236" y="1461574"/>
            <a:ext cx="1173161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Консультативно-диагностическая помощь по направлению специалиста ПМСП и профильных специалистов: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медико-социальная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помощь лицам, страдающим социально значимыми заболеваниями,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включая их динамическое наблюдение, в том числе прием и консультацию профильных специалистов в порядке, утвержденном уполномоченным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органом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400" b="1" dirty="0" smtClean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прием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и консультации профильных специалистов лиц с хроническими заболеваниями, подлежащими динамическому наблюдению, в том числе:</a:t>
            </a:r>
          </a:p>
          <a:p>
            <a:pPr algn="just"/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     - профилактические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медицинские осмотры (в том числе </a:t>
            </a:r>
            <a:r>
              <a:rPr lang="ru-RU" sz="14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скрининги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) целевых групп населения, подлежащих профилактическим медицинским осмотрам, в порядке и с периодичностью проведения данных осмотров, утвержденном уполномоченным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органом</a:t>
            </a:r>
          </a:p>
          <a:p>
            <a:pPr algn="just"/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      - выполнение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профильными специалистами медицинских манипуляций и процедур в порядке, утвержденном уполномоченным органом; </a:t>
            </a:r>
          </a:p>
          <a:p>
            <a:pPr algn="just"/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      - предоставление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пациентам специализированной медицинской помощи при острых и хронических заболеваниях, травмах, отравлениях или других неотложных состояниях;</a:t>
            </a:r>
          </a:p>
          <a:p>
            <a:pPr algn="just"/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      - медико-генетическое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консультирование беременных и детей до восемнадцати лет в порядке, утвержденном уполномоченным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органом</a:t>
            </a:r>
          </a:p>
          <a:p>
            <a:pPr algn="just"/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     - медицинское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наблюдение и патронаж осложненной беременности в соответствии со стандартом организации оказания акушерско-гинекологической помощи, утвержденным уполномоченным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органом</a:t>
            </a:r>
          </a:p>
          <a:p>
            <a:pPr algn="just"/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     - выписка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рецептов на лекарственные средства и медицинские изделия, в том числе отдельным категориям граждан с определенными заболеваниями (состояниями), обеспечение бесплатными или льготными лекарственными средствами и специализированными лечебными продуктами на амбулаторном уровне согласно перечню, утвержденному уполномоченным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органом</a:t>
            </a:r>
          </a:p>
          <a:p>
            <a:pPr algn="just"/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     - обслуживание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пациентов на дому профильными специалистами – по показаниям, определенным положением о деятельности организаций здравоохранения, оказывающих амбулаторно-поликлиническую помощь, утвержденным уполномоченным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органом</a:t>
            </a:r>
          </a:p>
          <a:p>
            <a:pPr algn="just"/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     - применение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высокотехнологичных медицинских услуг, предоставляемых в порядке, утвержденном уполномоченным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органом</a:t>
            </a:r>
            <a:endParaRPr lang="ru-RU" sz="14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algn="just"/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     - оказание </a:t>
            </a:r>
            <a:r>
              <a:rPr lang="ru-RU" sz="14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стационарозамещающей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помощи </a:t>
            </a:r>
            <a:endParaRPr lang="ru-RU" sz="1400" dirty="0" smtClean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algn="just"/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      - экспертиза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временной нетрудоспособности, проводимую в порядке, утвержденном уполномоченным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органом</a:t>
            </a:r>
          </a:p>
          <a:p>
            <a:pPr algn="just"/>
            <a:endParaRPr lang="ru-RU" sz="1400" dirty="0" smtClean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диагностические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услуги, в том числе лабораторная диагностика,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по перечню, утвержденному уполномоченным органом,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включая медицинское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освидетельствование на предмет употребления </a:t>
            </a:r>
            <a:r>
              <a:rPr lang="ru-RU" sz="14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психоактивных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веществ – при направлении правоохранительных органов, органов следствия и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дознания</a:t>
            </a:r>
            <a:endParaRPr lang="ru-RU" sz="14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D6651B3C-5B4E-4CFB-A095-87006796E524}"/>
              </a:ext>
            </a:extLst>
          </p:cNvPr>
          <p:cNvSpPr txBox="1"/>
          <p:nvPr/>
        </p:nvSpPr>
        <p:spPr>
          <a:xfrm>
            <a:off x="113729" y="602877"/>
            <a:ext cx="11881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>
                <a:latin typeface="Arial Narrow" panose="020B0606020202030204" pitchFamily="34" charset="0"/>
              </a:rPr>
              <a:t>Метод оплаты</a:t>
            </a:r>
            <a:r>
              <a:rPr lang="ru-RU" b="1" dirty="0">
                <a:latin typeface="Arial Narrow" panose="020B0606020202030204" pitchFamily="34" charset="0"/>
              </a:rPr>
              <a:t>: </a:t>
            </a:r>
            <a:r>
              <a:rPr lang="ru-RU" dirty="0">
                <a:latin typeface="Arial Narrow" panose="020B0606020202030204" pitchFamily="34" charset="0"/>
              </a:rPr>
              <a:t>тарифы за услугу, частично – по комплексному </a:t>
            </a:r>
            <a:r>
              <a:rPr lang="ru-RU" dirty="0" err="1">
                <a:latin typeface="Arial Narrow" panose="020B0606020202030204" pitchFamily="34" charset="0"/>
              </a:rPr>
              <a:t>подушевому</a:t>
            </a:r>
            <a:r>
              <a:rPr lang="ru-RU" dirty="0">
                <a:latin typeface="Arial Narrow" panose="020B0606020202030204" pitchFamily="34" charset="0"/>
              </a:rPr>
              <a:t> нормативу в рамках ГОБМП</a:t>
            </a:r>
            <a:endParaRPr lang="x-none" dirty="0">
              <a:latin typeface="Arial Narrow" panose="020B0606020202030204" pitchFamily="34" charset="0"/>
            </a:endParaRP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F7739F21-433E-4AE3-A7FB-E3D53AEB2B5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27264" y="88697"/>
            <a:ext cx="467586" cy="467586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xmlns="" id="{64CA7CF5-4BA1-411D-A753-6B39B696721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32473" y="101012"/>
            <a:ext cx="412171" cy="4552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7853016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1"/>
          <p:cNvSpPr txBox="1">
            <a:spLocks/>
          </p:cNvSpPr>
          <p:nvPr/>
        </p:nvSpPr>
        <p:spPr>
          <a:xfrm>
            <a:off x="21342" y="133762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 и ОСМС - КОНСУЛЬТАТИВНО-ДИАГНОСТИЧЕСКАЯ ПОМОЩЬ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76782" y="618760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Заголовок 1">
            <a:extLst>
              <a:ext uri="{FF2B5EF4-FFF2-40B4-BE49-F238E27FC236}">
                <a16:creationId xmlns:a16="http://schemas.microsoft.com/office/drawing/2014/main" xmlns="" id="{80338F4C-979D-473D-B4B7-FF138E0EDC33}"/>
              </a:ext>
            </a:extLst>
          </p:cNvPr>
          <p:cNvSpPr txBox="1">
            <a:spLocks/>
          </p:cNvSpPr>
          <p:nvPr/>
        </p:nvSpPr>
        <p:spPr>
          <a:xfrm>
            <a:off x="3633763" y="2646218"/>
            <a:ext cx="3410381" cy="241096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marR="0" lvl="0" indent="-285750" algn="l" defTabSz="914400" rtl="0" eaLnBrk="1" fontAlgn="b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3647215" y="1642498"/>
            <a:ext cx="3403455" cy="419373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anose="020B0606020202030204" pitchFamily="34" charset="0"/>
              <a:ea typeface="Microsoft JhengHei Light" panose="020B0304030504040204" pitchFamily="34" charset="-12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02816" y="1872484"/>
            <a:ext cx="3426222" cy="454890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76782" y="1057794"/>
            <a:ext cx="11881121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ОСМС (1517 услуг)</a:t>
            </a: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flipH="1">
            <a:off x="176782" y="986165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755286" y="6452614"/>
            <a:ext cx="364725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6782" y="1503955"/>
            <a:ext cx="11668855" cy="4539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7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профилактические медицинские осмотры </a:t>
            </a:r>
            <a:r>
              <a:rPr lang="ru-RU" sz="170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детей и взрослых </a:t>
            </a:r>
            <a:r>
              <a:rPr lang="ru-RU" sz="1700" i="1" u="sng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в установленном порядке и с периодичностью</a:t>
            </a:r>
            <a:r>
              <a:rPr lang="ru-RU" sz="17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700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прием </a:t>
            </a:r>
            <a:r>
              <a:rPr lang="ru-RU" sz="17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и консультации профильными специалистами лиц с заболеваниями, не подлежащими динамическому наблюдению в рамках ГОБМП, в том числе:</a:t>
            </a:r>
          </a:p>
          <a:p>
            <a:pPr algn="just"/>
            <a:r>
              <a:rPr lang="ru-RU" sz="1700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	- диагностические </a:t>
            </a:r>
            <a:r>
              <a:rPr lang="ru-RU" sz="17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услуги, в том числе лабораторная диагностика, по показаниям, по направлению специалиста в порядке, утвержденном уполномоченным органом; </a:t>
            </a:r>
          </a:p>
          <a:p>
            <a:pPr algn="just"/>
            <a:r>
              <a:rPr lang="ru-RU" sz="1700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	- применение </a:t>
            </a:r>
            <a:r>
              <a:rPr lang="ru-RU" sz="17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высокотехнологичных медицинских услуг, предоставляемых в порядке, утвержденном уполномоченным органом, в соответствии с пунктом 2 статьи 42 Кодекса; </a:t>
            </a:r>
            <a:endParaRPr lang="ru-RU" sz="1700" dirty="0" smtClean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algn="just"/>
            <a:r>
              <a:rPr lang="ru-RU" sz="17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	</a:t>
            </a:r>
            <a:r>
              <a:rPr lang="ru-RU" sz="1700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- выполнение </a:t>
            </a:r>
            <a:r>
              <a:rPr lang="ru-RU" sz="17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профильными специалистами медицинских манипуляций и процедур в порядке, утвержденном уполномоченным органом;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7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оказание </a:t>
            </a:r>
            <a:r>
              <a:rPr lang="ru-RU" sz="1700" dirty="0" err="1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стационарозамещающей</a:t>
            </a:r>
            <a:r>
              <a:rPr lang="ru-RU" sz="17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1700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помощи;</a:t>
            </a:r>
            <a:endParaRPr lang="ru-RU" sz="1700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7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выписка рецептов на лекарственные средства и медицинские изделия, в том числе отдельных категорий граждан с определенными заболеваниями (состояниями), </a:t>
            </a:r>
            <a:endParaRPr lang="ru-RU" sz="1700" dirty="0" smtClean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700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обеспечение </a:t>
            </a:r>
            <a:r>
              <a:rPr lang="ru-RU" sz="17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лекарственными средствами на амбулаторном уровне в соответствии с перечнем, утвержденным уполномоченным </a:t>
            </a:r>
            <a:r>
              <a:rPr lang="ru-RU" sz="1700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органом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700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экспертиза </a:t>
            </a:r>
            <a:r>
              <a:rPr lang="ru-RU" sz="17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временной нетрудоспособности, проводимая в порядке, утвержденном уполномоченным </a:t>
            </a:r>
            <a:r>
              <a:rPr lang="ru-RU" sz="1700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органом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700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оказание </a:t>
            </a:r>
            <a:r>
              <a:rPr lang="ru-RU" sz="17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экстренной и плановой стоматологической помощи </a:t>
            </a:r>
            <a:r>
              <a:rPr lang="ru-RU" sz="1700" b="1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отдельным </a:t>
            </a:r>
            <a:r>
              <a:rPr lang="ru-RU" sz="170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категориям населения </a:t>
            </a:r>
            <a:r>
              <a:rPr lang="ru-RU" sz="17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по перечню, определяемому уполномоченным органом (для детей до 18 лет, беременных, инвалидов, пенсионеров, многодетных матерей)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D6651B3C-5B4E-4CFB-A095-87006796E524}"/>
              </a:ext>
            </a:extLst>
          </p:cNvPr>
          <p:cNvSpPr txBox="1"/>
          <p:nvPr/>
        </p:nvSpPr>
        <p:spPr>
          <a:xfrm>
            <a:off x="113729" y="602877"/>
            <a:ext cx="11881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>
                <a:latin typeface="Arial Narrow" panose="020B0606020202030204" pitchFamily="34" charset="0"/>
              </a:rPr>
              <a:t>Метод оплаты</a:t>
            </a:r>
            <a:r>
              <a:rPr lang="ru-RU" b="1" dirty="0">
                <a:latin typeface="Arial Narrow" panose="020B0606020202030204" pitchFamily="34" charset="0"/>
              </a:rPr>
              <a:t>: </a:t>
            </a:r>
            <a:r>
              <a:rPr lang="ru-RU" dirty="0">
                <a:latin typeface="Arial Narrow" panose="020B0606020202030204" pitchFamily="34" charset="0"/>
              </a:rPr>
              <a:t>тарифы за </a:t>
            </a:r>
            <a:r>
              <a:rPr lang="ru-RU" dirty="0" smtClean="0">
                <a:latin typeface="Arial Narrow" panose="020B0606020202030204" pitchFamily="34" charset="0"/>
              </a:rPr>
              <a:t>услугу</a:t>
            </a:r>
            <a:endParaRPr lang="x-none" dirty="0">
              <a:latin typeface="Arial Narrow" panose="020B0606020202030204" pitchFamily="34" charset="0"/>
            </a:endParaRP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F7739F21-433E-4AE3-A7FB-E3D53AEB2B5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27264" y="88697"/>
            <a:ext cx="467586" cy="467586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xmlns="" id="{64CA7CF5-4BA1-411D-A753-6B39B696721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32473" y="101012"/>
            <a:ext cx="412171" cy="4552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6660866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1"/>
          <p:cNvSpPr txBox="1">
            <a:spLocks/>
          </p:cNvSpPr>
          <p:nvPr/>
        </p:nvSpPr>
        <p:spPr>
          <a:xfrm>
            <a:off x="21342" y="287734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 и ОСМС - СТАЦИОНАРОЗАМЕЩАЮЩАЯ ПОМОЩЬ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85919" y="809023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Заголовок 1">
            <a:extLst>
              <a:ext uri="{FF2B5EF4-FFF2-40B4-BE49-F238E27FC236}">
                <a16:creationId xmlns:a16="http://schemas.microsoft.com/office/drawing/2014/main" xmlns="" id="{80338F4C-979D-473D-B4B7-FF138E0EDC33}"/>
              </a:ext>
            </a:extLst>
          </p:cNvPr>
          <p:cNvSpPr txBox="1">
            <a:spLocks/>
          </p:cNvSpPr>
          <p:nvPr/>
        </p:nvSpPr>
        <p:spPr>
          <a:xfrm>
            <a:off x="246955" y="1458304"/>
            <a:ext cx="6521238" cy="514660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1600" b="1" dirty="0" err="1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Стационарозамещающая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помощь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– форма предоставления доврачебной, квалифицированной, специализированной медицинской помощи, в том числе с применением высокотехнологичных медицинских услуг, с медицинским наблюдением</a:t>
            </a:r>
            <a:endParaRPr lang="ru-RU" sz="1600" i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1600" i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осмотр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врача, консультации профильных специалистов по медицинским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показаниям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диагностические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услуги, в том числе лабораторные и патологоанатомические (гистологические исследования операционного и </a:t>
            </a:r>
            <a:r>
              <a:rPr lang="ru-RU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биопсийного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материала, цитологические исследования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)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лечение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основного заболевания, послужившего причиной </a:t>
            </a:r>
            <a:r>
              <a:rPr lang="ru-RU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стационарозамещающей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терапии, с использованием лекарственных средств, медицинских изделий, путем проведения медицинских манипуляций и хирургических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операций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проведение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гемодиализа и </a:t>
            </a:r>
            <a:r>
              <a:rPr lang="ru-RU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перитонеального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диализа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проведение </a:t>
            </a:r>
            <a:r>
              <a:rPr lang="ru-RU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химио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- и лучевой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терапии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медицинская реабилитация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стационар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на дому при острых и хронических состояниях, которые не позволяют пациенту самостоятельно посетить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поликлинику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обеспечение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кровью, ее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компонентами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паллиативная помощь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и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сестринский уход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экспертиза временной нетрудоспособности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3647215" y="1642498"/>
            <a:ext cx="3403455" cy="419373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anose="020B0606020202030204" pitchFamily="34" charset="0"/>
              <a:ea typeface="Microsoft JhengHei Light" panose="020B0304030504040204" pitchFamily="34" charset="-12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02816" y="1872484"/>
            <a:ext cx="3426222" cy="454890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15490" y="900094"/>
            <a:ext cx="665270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ОПИСАНИЕ МЕДИЦИНСКОЙ ПОМОЩИ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972300" y="890228"/>
            <a:ext cx="5069949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ВАЖНО ЗНАТЬ НАСЕЛЕНИЮ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6972301" y="3793501"/>
            <a:ext cx="5085602" cy="187375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0" bIns="0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72301" y="1397262"/>
            <a:ext cx="4776779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ГДЕ ОКАЗЫВАЕТСЯ ПОМОЩЬ?</a:t>
            </a:r>
          </a:p>
          <a:p>
            <a:pPr algn="just"/>
            <a:r>
              <a:rPr lang="ru-RU" sz="1400" dirty="0" smtClean="0"/>
              <a:t>В больницах, поликлиниках (центрах ПМСП, врачебных амбулаториях, фельдшерских и медицинских пунктах), на дому</a:t>
            </a:r>
          </a:p>
          <a:p>
            <a:pPr algn="just"/>
            <a:endParaRPr lang="ru-RU" sz="1400" dirty="0" smtClean="0"/>
          </a:p>
          <a:p>
            <a:pPr algn="just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ДЛИТЕЛЬНОСТЬ ЛЕЧЕНИЯ </a:t>
            </a:r>
            <a:r>
              <a:rPr lang="ru-RU" sz="1400" dirty="0" smtClean="0">
                <a:latin typeface="Arial Narrow" pitchFamily="34" charset="0"/>
              </a:rPr>
              <a:t>с </a:t>
            </a:r>
            <a:r>
              <a:rPr lang="ru-RU" sz="1400" dirty="0">
                <a:latin typeface="Arial Narrow" pitchFamily="34" charset="0"/>
              </a:rPr>
              <a:t>момента поступления пациента составляет: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400" dirty="0" smtClean="0">
                <a:latin typeface="Arial Narrow" pitchFamily="34" charset="0"/>
              </a:rPr>
              <a:t>в </a:t>
            </a:r>
            <a:r>
              <a:rPr lang="ru-RU" sz="1400" dirty="0">
                <a:latin typeface="Arial Narrow" pitchFamily="34" charset="0"/>
              </a:rPr>
              <a:t>дневном стационаре не менее 3-х дней и не более 8 рабочих дней, за исключением пациентов, находящихся на гемодиализе, </a:t>
            </a:r>
            <a:r>
              <a:rPr lang="ru-RU" sz="1400" dirty="0" err="1">
                <a:latin typeface="Arial Narrow" pitchFamily="34" charset="0"/>
              </a:rPr>
              <a:t>перитонеальном</a:t>
            </a:r>
            <a:r>
              <a:rPr lang="ru-RU" sz="1400" dirty="0">
                <a:latin typeface="Arial Narrow" pitchFamily="34" charset="0"/>
              </a:rPr>
              <a:t> диализе, </a:t>
            </a:r>
            <a:r>
              <a:rPr lang="ru-RU" sz="1400" dirty="0" err="1">
                <a:latin typeface="Arial Narrow" pitchFamily="34" charset="0"/>
              </a:rPr>
              <a:t>химио</a:t>
            </a:r>
            <a:r>
              <a:rPr lang="ru-RU" sz="1400" dirty="0">
                <a:latin typeface="Arial Narrow" pitchFamily="34" charset="0"/>
              </a:rPr>
              <a:t>- и лучевой терапии, программной терапии, медицинской реабилитации и восстановительном лечении;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400" dirty="0" smtClean="0">
                <a:latin typeface="Arial Narrow" pitchFamily="34" charset="0"/>
              </a:rPr>
              <a:t>в </a:t>
            </a:r>
            <a:r>
              <a:rPr lang="ru-RU" sz="1400" dirty="0">
                <a:latin typeface="Arial Narrow" pitchFamily="34" charset="0"/>
              </a:rPr>
              <a:t>стационаре на дому не менее 3 рабочих дней и при острых заболеваниях не более 5 рабочих дней, при обострении хронических заболеваний не более 8 рабочих дней.</a:t>
            </a:r>
          </a:p>
          <a:p>
            <a:pPr algn="just"/>
            <a:endParaRPr lang="ru-RU" sz="1400" dirty="0"/>
          </a:p>
          <a:p>
            <a:pPr algn="just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КОГДА ОКАЗЫВАЕТСЯ:</a:t>
            </a:r>
          </a:p>
          <a:p>
            <a:pPr algn="just"/>
            <a:r>
              <a:rPr lang="ru-RU" sz="1400" dirty="0" smtClean="0">
                <a:latin typeface="Arial Narrow" pitchFamily="34" charset="0"/>
              </a:rPr>
              <a:t>Режим </a:t>
            </a:r>
            <a:r>
              <a:rPr lang="ru-RU" sz="1400" dirty="0">
                <a:latin typeface="Arial Narrow" pitchFamily="34" charset="0"/>
              </a:rPr>
              <a:t>работы дневного стационара при амбулаторно-поликлинических организациях, устанавливается с 08.00 до 20.00 часов с обеспечением выполнения назначений в праздничные и выходные дни дежурным персоналом по скользящему </a:t>
            </a:r>
            <a:r>
              <a:rPr lang="ru-RU" sz="1400" dirty="0" smtClean="0">
                <a:latin typeface="Arial Narrow" pitchFamily="34" charset="0"/>
              </a:rPr>
              <a:t>графику</a:t>
            </a:r>
          </a:p>
          <a:p>
            <a:pPr algn="just"/>
            <a:endParaRPr lang="ru-RU" sz="1400" dirty="0">
              <a:latin typeface="Arial Narrow" pitchFamily="34" charset="0"/>
            </a:endParaRPr>
          </a:p>
          <a:p>
            <a:pPr algn="just"/>
            <a:r>
              <a:rPr lang="ru-RU" sz="1400" b="1" dirty="0">
                <a:solidFill>
                  <a:srgbClr val="FF0000"/>
                </a:solidFill>
                <a:latin typeface="Arial Narrow" panose="020B0606020202030204" pitchFamily="34" charset="0"/>
              </a:rPr>
              <a:t>ОБЯЗАТЕЛЬНОЕ УСЛОВИЕ:</a:t>
            </a:r>
            <a:r>
              <a:rPr lang="ru-RU" sz="1400" dirty="0">
                <a:solidFill>
                  <a:srgbClr val="FF0000"/>
                </a:solidFill>
                <a:latin typeface="Arial Narrow" panose="020B0606020202030204" pitchFamily="34" charset="0"/>
              </a:rPr>
              <a:t> по направлению врача </a:t>
            </a:r>
            <a:r>
              <a:rPr lang="ru-RU" sz="14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ПМСП или профильных специалистов</a:t>
            </a:r>
            <a:endParaRPr lang="ru-RU" sz="1400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algn="just"/>
            <a:endParaRPr lang="ru-RU" sz="1400" dirty="0">
              <a:latin typeface="Arial Narrow" pitchFamily="34" charset="0"/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64CA7CF5-4BA1-411D-A753-6B39B696721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16128" y="258038"/>
            <a:ext cx="412171" cy="455271"/>
          </a:xfrm>
          <a:prstGeom prst="rect">
            <a:avLst/>
          </a:prstGeom>
          <a:noFill/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F7739F21-433E-4AE3-A7FB-E3D53AEB2B5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90317" y="256053"/>
            <a:ext cx="467586" cy="467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546281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1"/>
          <p:cNvSpPr txBox="1">
            <a:spLocks/>
          </p:cNvSpPr>
          <p:nvPr/>
        </p:nvSpPr>
        <p:spPr>
          <a:xfrm>
            <a:off x="30479" y="104800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 И ОСМС - СТАЦИОНАРОЗАМЕЩАЮЩАЯ ПОМОЩЬ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85919" y="566758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Заголовок 1">
            <a:extLst>
              <a:ext uri="{FF2B5EF4-FFF2-40B4-BE49-F238E27FC236}">
                <a16:creationId xmlns:a16="http://schemas.microsoft.com/office/drawing/2014/main" xmlns="" id="{80338F4C-979D-473D-B4B7-FF138E0EDC33}"/>
              </a:ext>
            </a:extLst>
          </p:cNvPr>
          <p:cNvSpPr txBox="1">
            <a:spLocks/>
          </p:cNvSpPr>
          <p:nvPr/>
        </p:nvSpPr>
        <p:spPr>
          <a:xfrm>
            <a:off x="144368" y="1173917"/>
            <a:ext cx="4052075" cy="494931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lvl="0" indent="-285750" algn="just"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заболеваний по кодам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МКБ-10, подлежащих преимущественному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лечения в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ДС</a:t>
            </a:r>
          </a:p>
          <a:p>
            <a:pPr marL="285750" lvl="0" indent="-285750" algn="just">
              <a:buFont typeface="Wingdings" pitchFamily="2" charset="2"/>
              <a:buChar char="Ø"/>
            </a:pPr>
            <a:endParaRPr lang="ru-RU" sz="1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операций и манипуляций по кодам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МКБ-9,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подлежащих преимущественному лечению в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ДС</a:t>
            </a:r>
          </a:p>
          <a:p>
            <a:pPr marL="285750" lvl="0" indent="-285750" algn="just">
              <a:buFont typeface="Wingdings" pitchFamily="2" charset="2"/>
              <a:buChar char="Ø"/>
            </a:pPr>
            <a:endParaRPr lang="ru-RU" sz="1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операций и манипуляций по кодам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МКБ-9,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подлежащих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лечению в ДС только при КС</a:t>
            </a:r>
          </a:p>
          <a:p>
            <a:pPr marL="285750" lvl="0" indent="-285750" algn="just">
              <a:buFont typeface="Wingdings" pitchFamily="2" charset="2"/>
              <a:buChar char="Ø"/>
            </a:pPr>
            <a:endParaRPr lang="ru-RU" sz="14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заболеваний по кодам МКБ-10, подлежащих преимущественному лечению в ДС  на селе</a:t>
            </a:r>
          </a:p>
          <a:p>
            <a:pPr marL="285750" lvl="0" indent="-285750" algn="just">
              <a:buFont typeface="Wingdings" pitchFamily="2" charset="2"/>
              <a:buChar char="Ø"/>
            </a:pPr>
            <a:endParaRPr lang="ru-RU" sz="14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операций и манипуляций по кодам МКБ-9, подлежащих преимущественному лечению в ДС на селе</a:t>
            </a:r>
          </a:p>
          <a:p>
            <a:pPr marL="285750" lvl="0" indent="-285750" algn="just">
              <a:buFont typeface="Wingdings" pitchFamily="2" charset="2"/>
              <a:buChar char="Ø"/>
            </a:pPr>
            <a:endParaRPr lang="ru-RU" sz="14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операций и манипуляций по кодам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МКБ-9,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подлежащих лечению в ДС только при КС на селе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02817" y="671272"/>
            <a:ext cx="4093625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ПЕРЕЧНИ ЗАБОЛЕВАНИЙ И ОПЕРАЦИЙ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343400" y="661013"/>
            <a:ext cx="7698850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УСЛОВИЯ ОКАЗАНИЯ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6972301" y="3793501"/>
            <a:ext cx="5085602" cy="187375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0" bIns="0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43400" y="1051683"/>
            <a:ext cx="778467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Показания </a:t>
            </a: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госпитализации в 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ДС при АПП</a:t>
            </a:r>
            <a:endParaRPr lang="ru-RU" sz="14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комплекса лечения и обследования пациенту, который по ряду социальных причин не может быть госпитализирован в стационар (</a:t>
            </a:r>
            <a:r>
              <a:rPr lang="ru-RU" sz="12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кормящаая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мать ребенка до одного года, наличие детей до 3-х лет, нуждающихся в уходе, потребность в уходе за инвалидом) по перечню заболеваний по кодам МКБ - 10 для лечения в круглосуточном стационаре;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оперативных вмешательств, не требующих реанимационной поддержки;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обострение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хронических заболеваний, не требующих круглосуточное медицинское наблюдение;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активное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плановое оздоровление группы пациентов с хроническими заболеваниями, подлежащих динамическому наблюдению;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долечивание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пациента терапевтического профиля на </a:t>
            </a:r>
            <a:r>
              <a:rPr lang="ru-RU" sz="12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следущий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день после стационарного лечения независимо от перечня заболеваний по кодам МКБ- 10 для преимущественного лечения в дневном стационаре;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курсов реабилитационных мероприятий 3-го этапа.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паллиативная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помощь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endParaRPr lang="ru-RU" sz="1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Показания для госпитализации в ДС при КС : </a:t>
            </a:r>
            <a:endParaRPr lang="ru-RU" sz="14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 fontAlgn="base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операций и вмешательств со специальной предоперационной подготовкой и реанимационной 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поддержкой</a:t>
            </a:r>
            <a:endParaRPr lang="ru-RU" sz="1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 fontAlgn="base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сложных диагностических исследований, требующих специальной предварительной 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</a:t>
            </a:r>
            <a:endParaRPr lang="ru-RU" sz="1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 fontAlgn="base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невозможность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госпитализации в 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КС в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ситуациях, зависящих от пациента (кормящие матери, маленькие дети и другие семейные обстоятельства), невозможность хирургического лечения в 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ДС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поликлиники, и не требующих соблюдения постельного режима по перечню 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заболеваний</a:t>
            </a:r>
            <a:endParaRPr lang="ru-RU" sz="1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 fontAlgn="base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наблюдение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лечение, связанные с переливанием препаратов крови, внутривенных вливаний кровезамещающих жидкостей, специфической </a:t>
            </a:r>
            <a:r>
              <a:rPr lang="ru-RU" sz="12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гипосенсибилизирующей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терапии, инъекций сильнодействующих препаратов, внутрисуставных введений лекарственных средств;</a:t>
            </a:r>
          </a:p>
          <a:p>
            <a:pPr marL="171450" indent="-171450" algn="just" fontAlgn="base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долечивание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пациента хирургического профиля на </a:t>
            </a:r>
            <a:r>
              <a:rPr lang="ru-RU" sz="12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следущий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день после стационарного лечения при наличии показаний к ранней выписке после оперативного лечения по перечню 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заболеваний</a:t>
            </a:r>
            <a:endParaRPr lang="ru-RU" sz="1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 fontAlgn="base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паллиативная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помощь;</a:t>
            </a:r>
          </a:p>
          <a:p>
            <a:pPr marL="171450" indent="-171450" algn="just" fontAlgn="base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химиотерапия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лучевая терапия</a:t>
            </a:r>
            <a:endParaRPr lang="ru-RU" sz="12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7CF5-4BA1-411D-A753-6B39B696721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93815" y="94702"/>
            <a:ext cx="412171" cy="455271"/>
          </a:xfrm>
          <a:prstGeom prst="rect">
            <a:avLst/>
          </a:prstGeom>
          <a:noFill/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xmlns="" id="{F7739F21-433E-4AE3-A7FB-E3D53AEB2B5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58634" y="82387"/>
            <a:ext cx="467586" cy="467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8226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1"/>
          <p:cNvSpPr txBox="1">
            <a:spLocks/>
          </p:cNvSpPr>
          <p:nvPr/>
        </p:nvSpPr>
        <p:spPr>
          <a:xfrm>
            <a:off x="21342" y="287734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 и ОСМС - СТАЦИОНАРОЗАМЕЩАЮЩАЯ ПОМОЩЬ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85919" y="809023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Заголовок 1">
            <a:extLst>
              <a:ext uri="{FF2B5EF4-FFF2-40B4-BE49-F238E27FC236}">
                <a16:creationId xmlns:a16="http://schemas.microsoft.com/office/drawing/2014/main" xmlns="" id="{80338F4C-979D-473D-B4B7-FF138E0EDC33}"/>
              </a:ext>
            </a:extLst>
          </p:cNvPr>
          <p:cNvSpPr txBox="1">
            <a:spLocks/>
          </p:cNvSpPr>
          <p:nvPr/>
        </p:nvSpPr>
        <p:spPr>
          <a:xfrm>
            <a:off x="246955" y="2168572"/>
            <a:ext cx="5600595" cy="378334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Лечение </a:t>
            </a: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основных хронических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заболеваний, подлежащих динамическому наблюдению </a:t>
            </a:r>
            <a:r>
              <a:rPr lang="ru-RU" sz="1800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(25 групп заболеваний), включая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гемодиализ, </a:t>
            </a:r>
            <a:r>
              <a:rPr lang="ru-RU" sz="18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перитонеальный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диализ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1800" i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Лечение </a:t>
            </a: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социально-значимых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заболеваний  </a:t>
            </a:r>
            <a:r>
              <a:rPr lang="ru-RU" sz="1800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(туберкулез, ВИЧ-инфекция, психические расстройства и расстройства поведения, злокачественные новообразования, ДЦП)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1800" i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Помощь </a:t>
            </a: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в приемных отделениях 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круглосуточных стационаров (</a:t>
            </a:r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проведение 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лечебно-диагностических мероприятий </a:t>
            </a:r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до 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установления диагноза, не требующего лечения в условиях круглосуточного стационара)</a:t>
            </a:r>
            <a:endParaRPr lang="ru-RU" sz="20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3647215" y="1642498"/>
            <a:ext cx="3403455" cy="419373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anose="020B0606020202030204" pitchFamily="34" charset="0"/>
              <a:ea typeface="Microsoft JhengHei Light" panose="020B0304030504040204" pitchFamily="34" charset="-12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02816" y="1872484"/>
            <a:ext cx="3426222" cy="454890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15490" y="1610362"/>
            <a:ext cx="6001851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ГОБМП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235518" y="1600496"/>
            <a:ext cx="580673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ОСМС</a:t>
            </a: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flipH="1">
            <a:off x="246955" y="1438754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Скругленный прямоугольник 42"/>
          <p:cNvSpPr/>
          <p:nvPr/>
        </p:nvSpPr>
        <p:spPr>
          <a:xfrm>
            <a:off x="6972301" y="3793501"/>
            <a:ext cx="5085602" cy="187375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0" bIns="0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28687" y="2431814"/>
            <a:ext cx="52203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Лечение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острых и хронических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заболеваний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не входящих в ГОБМП</a:t>
            </a:r>
            <a:endParaRPr lang="ru-RU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D6651B3C-5B4E-4CFB-A095-87006796E524}"/>
              </a:ext>
            </a:extLst>
          </p:cNvPr>
          <p:cNvSpPr txBox="1"/>
          <p:nvPr/>
        </p:nvSpPr>
        <p:spPr>
          <a:xfrm>
            <a:off x="176783" y="775153"/>
            <a:ext cx="11685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>
                <a:latin typeface="Arial Narrow" panose="020B0606020202030204" pitchFamily="34" charset="0"/>
              </a:rPr>
              <a:t>Метод оплаты</a:t>
            </a:r>
            <a:r>
              <a:rPr lang="ru-RU" b="1" dirty="0">
                <a:latin typeface="Arial Narrow" panose="020B0606020202030204" pitchFamily="34" charset="0"/>
              </a:rPr>
              <a:t>: </a:t>
            </a:r>
            <a:r>
              <a:rPr lang="ru-RU" dirty="0">
                <a:latin typeface="Arial Narrow" panose="020B0606020202030204" pitchFamily="34" charset="0"/>
              </a:rPr>
              <a:t>по тарифам: за 1 пролеченный случай по КЗГ с учетом </a:t>
            </a:r>
            <a:r>
              <a:rPr lang="ru-RU" dirty="0" err="1">
                <a:latin typeface="Arial Narrow" panose="020B0606020202030204" pitchFamily="34" charset="0"/>
              </a:rPr>
              <a:t>коэф.затратоемкости</a:t>
            </a:r>
            <a:r>
              <a:rPr lang="ru-RU" dirty="0">
                <a:latin typeface="Arial Narrow" panose="020B0606020202030204" pitchFamily="34" charset="0"/>
              </a:rPr>
              <a:t>, по расчетной средней стоимости, за 1 койко-день, за услугу (гемодиализ, ЭКО)  </a:t>
            </a:r>
            <a:endParaRPr lang="x-none" dirty="0">
              <a:latin typeface="Arial Narrow" panose="020B0606020202030204" pitchFamily="34" charset="0"/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64CA7CF5-4BA1-411D-A753-6B39B696721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134635" y="257982"/>
            <a:ext cx="412171" cy="455271"/>
          </a:xfrm>
          <a:prstGeom prst="rect">
            <a:avLst/>
          </a:prstGeom>
          <a:noFill/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F7739F21-433E-4AE3-A7FB-E3D53AEB2B5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99454" y="245667"/>
            <a:ext cx="467586" cy="467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503708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Прямоугольник 86"/>
          <p:cNvSpPr/>
          <p:nvPr/>
        </p:nvSpPr>
        <p:spPr>
          <a:xfrm>
            <a:off x="10584353" y="915007"/>
            <a:ext cx="1732908" cy="2769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lvl="2"/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в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млн.тенге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ru-RU" sz="1200" b="1" cap="all" dirty="0">
              <a:solidFill>
                <a:srgbClr val="6F8B27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3" name="Номер слайда 3">
            <a:extLst>
              <a:ext uri="{FF2B5EF4-FFF2-40B4-BE49-F238E27FC236}">
                <a16:creationId xmlns:a16="http://schemas.microsoft.com/office/drawing/2014/main" xmlns="" id="{38D7837A-8C37-4396-8E7F-DCFA91CDF008}"/>
              </a:ext>
            </a:extLst>
          </p:cNvPr>
          <p:cNvSpPr txBox="1">
            <a:spLocks/>
          </p:cNvSpPr>
          <p:nvPr/>
        </p:nvSpPr>
        <p:spPr>
          <a:xfrm>
            <a:off x="9448800" y="64110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3637E3D-19A1-4ED2-9B6C-4A3DD4CFF281}" type="slidenum">
              <a:rPr lang="ru-RU" smtClean="0">
                <a:solidFill>
                  <a:prstClr val="black">
                    <a:tint val="75000"/>
                  </a:prstClr>
                </a:solidFill>
                <a:latin typeface="Arial Narrow" panose="020B0606020202030204" pitchFamily="34" charset="0"/>
              </a:rPr>
              <a:pPr/>
              <a:t>17</a:t>
            </a:fld>
            <a:endParaRPr lang="ru-RU" dirty="0">
              <a:solidFill>
                <a:prstClr val="black">
                  <a:tint val="75000"/>
                </a:prstClr>
              </a:solidFill>
              <a:latin typeface="Arial Narrow" panose="020B0606020202030204" pitchFamily="34" charset="0"/>
            </a:endParaRPr>
          </a:p>
        </p:txBody>
      </p:sp>
      <p:sp>
        <p:nvSpPr>
          <p:cNvPr id="45" name="Заголовок 1"/>
          <p:cNvSpPr>
            <a:spLocks noGrp="1"/>
          </p:cNvSpPr>
          <p:nvPr>
            <p:ph type="title"/>
          </p:nvPr>
        </p:nvSpPr>
        <p:spPr>
          <a:xfrm>
            <a:off x="251477" y="252476"/>
            <a:ext cx="11047893" cy="352312"/>
          </a:xfrm>
        </p:spPr>
        <p:txBody>
          <a:bodyPr>
            <a:noAutofit/>
          </a:bodyPr>
          <a:lstStyle/>
          <a:p>
            <a:pPr algn="l"/>
            <a:r>
              <a:rPr lang="ru-RU" sz="2000" b="1" dirty="0">
                <a:solidFill>
                  <a:srgbClr val="002673"/>
                </a:solidFill>
                <a:latin typeface="Arial Narrow" panose="020B0606020202030204" pitchFamily="34" charset="0"/>
                <a:cs typeface="Arial" charset="0"/>
              </a:rPr>
              <a:t>Моделирование объемов услуг и расходов с учетом новых перечней </a:t>
            </a:r>
            <a:r>
              <a:rPr lang="ru-RU" sz="2000" b="1" dirty="0" smtClean="0">
                <a:solidFill>
                  <a:srgbClr val="002673"/>
                </a:solidFill>
                <a:latin typeface="Arial Narrow" panose="020B0606020202030204" pitchFamily="34" charset="0"/>
                <a:cs typeface="Arial" charset="0"/>
              </a:rPr>
              <a:t>по дневному </a:t>
            </a:r>
            <a:r>
              <a:rPr lang="ru-RU" sz="2000" b="1" dirty="0">
                <a:solidFill>
                  <a:srgbClr val="002673"/>
                </a:solidFill>
                <a:latin typeface="Arial Narrow" panose="020B0606020202030204" pitchFamily="34" charset="0"/>
                <a:cs typeface="Arial" charset="0"/>
              </a:rPr>
              <a:t>стационару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63455588"/>
              </p:ext>
            </p:extLst>
          </p:nvPr>
        </p:nvGraphicFramePr>
        <p:xfrm>
          <a:off x="251477" y="1221849"/>
          <a:ext cx="11644189" cy="5030188"/>
        </p:xfrm>
        <a:graphic>
          <a:graphicData uri="http://schemas.openxmlformats.org/drawingml/2006/table">
            <a:tbl>
              <a:tblPr/>
              <a:tblGrid>
                <a:gridCol w="4412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9857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013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5785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5768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2813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43467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71342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615846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651651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№п/п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Регион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Медицинская организация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База пролеченных случаев </a:t>
                      </a:r>
                    </a:p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 года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Проект с учетом пересмотра перечней заболеваний в ДС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Отклонение (проект-база)</a:t>
                      </a:r>
                    </a:p>
                  </a:txBody>
                  <a:tcPr marL="4393" marR="4393" marT="43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20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 абсолютных числах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 %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96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Случаи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Сумма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Случаи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Сумма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Случаи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Сумма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Случаи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Сумма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968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Актюбинская область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Больница скорой медицинской помощи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3 148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100,3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1 108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46,4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-2 040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-54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-65%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-54%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295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ТОО "Офтальмологическая клиника "КӨЗҚАРАС"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194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27,8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326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46,7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132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68%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68%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8958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Алматинская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область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Талдыкорганская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городская многопрофильная больница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2 083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99,5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782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45,4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-1 301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-54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-62%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-54%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96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ТОО "Аккорд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KZ"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1 241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36,5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1 525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49,5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284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36%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9968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г.</a:t>
                      </a:r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Алматы 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Городская поликлиника №12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2 616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45,2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771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14,7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-1 845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-30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-71%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-67%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9968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Атырауская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область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Атырауская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городская поликлиника №3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6 730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158,2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2 596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76,4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-4 134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-82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-61%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-52%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58958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Атырауская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областная офтальмологическая больница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1 304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72,5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1 911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112,4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607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47%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55%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9968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Карагандинская область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Областная клиническая больница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3 567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152,8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1 857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112,3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-1 710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-40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-48%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-26%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996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ТОО "Центр офтальмологии "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ГлазоЛик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"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623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100,2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1 073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172,1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450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72%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72%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64CA7CF5-4BA1-411D-A753-6B39B69672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16128" y="143742"/>
            <a:ext cx="412171" cy="455271"/>
          </a:xfrm>
          <a:prstGeom prst="rect">
            <a:avLst/>
          </a:prstGeom>
          <a:noFill/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F7739F21-433E-4AE3-A7FB-E3D53AEB2B5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90317" y="141757"/>
            <a:ext cx="467586" cy="467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445695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1"/>
          <p:cNvSpPr txBox="1">
            <a:spLocks/>
          </p:cNvSpPr>
          <p:nvPr/>
        </p:nvSpPr>
        <p:spPr>
          <a:xfrm>
            <a:off x="63728" y="130776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 и ОСМС -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СТАЦИОНАРНАЯ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ПОМОЩЬ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76780" y="529811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Прямоугольник 58"/>
          <p:cNvSpPr/>
          <p:nvPr/>
        </p:nvSpPr>
        <p:spPr>
          <a:xfrm>
            <a:off x="102816" y="1872484"/>
            <a:ext cx="3426222" cy="454890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76780" y="616380"/>
            <a:ext cx="6713877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kk-KZ" b="1" dirty="0" smtClean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ОПИСАНИЕ МЕДИЦИНСКОЙ ПОМОЩИ</a:t>
            </a:r>
            <a:endParaRPr lang="ru-RU" b="1" dirty="0">
              <a:solidFill>
                <a:prstClr val="white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7241719" y="622463"/>
            <a:ext cx="48161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b="1" dirty="0" smtClean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ВАЖНО ЗНАТЬ НАСЕЛЕНИЮ</a:t>
            </a:r>
            <a:endParaRPr lang="ru-RU" b="1" dirty="0">
              <a:solidFill>
                <a:prstClr val="white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6972301" y="3793501"/>
            <a:ext cx="5085602" cy="187375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0" bIns="0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755286" y="6452614"/>
            <a:ext cx="364725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9168" y="1023568"/>
            <a:ext cx="6671489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Стационарная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помощь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– форма предоставления доврачебной, квалифицированной, специализированной медицинской помощи, в том числе с применением высокотехнологичных медицинских услуг,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 круглосуточным медицинским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наблюдением</a:t>
            </a:r>
          </a:p>
          <a:p>
            <a:pPr algn="just"/>
            <a:endParaRPr lang="ru-RU" sz="14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algn="just"/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Плановая госпитализация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 регистрацией направления в Портале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осуществляется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путем определения планируемой даты плановой госпитализации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 учетом права пациента на свободный выбор организации здравоохранения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: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специалистом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стационара по направлению специалиста ПМСП или другой организации здравоохранения независимо от форм собственности;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автоматического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определения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по направлению специалиста ПМСП или другой организации здравоохранения;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специалистом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приемного покоя организации здравоохранения при самостоятельном обращении пациентов и решении руководителя о госпитализации пациента в данную организацию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здравоохранения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ru-RU" sz="14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algn="just"/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При госпитализации 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пациента в экстренном порядке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врач/медицинская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сестра приемного отделения проводят распределение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по </a:t>
            </a:r>
            <a:r>
              <a:rPr lang="ru-RU" sz="1400" b="1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Триаж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системе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на группы: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Первая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группа (красная зона)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- пациенты, состояние которых представляет непосредственную угрозу жизни и требует проведения незамедлительных лечебно-диагностических мероприятий.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Вторая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группа (желтая зона)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- пациенты, состояние которых представляет потенциальную угрозу для здоровья, но не требует экстренного вмешательства.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Третья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группа (зеленая зона)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- пациенты, состояние которых в момент обращения/доставки не представляет непосредственную угрозу жизни и здоровью.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241721" y="1146679"/>
            <a:ext cx="481618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ГДЕ ОКАЗЫВАЕТСЯ ПОМОЩЬ?</a:t>
            </a:r>
          </a:p>
          <a:p>
            <a:r>
              <a:rPr lang="ru-RU" sz="1600" dirty="0">
                <a:latin typeface="Arial Narrow" panose="020B0606020202030204" pitchFamily="34" charset="0"/>
              </a:rPr>
              <a:t>В больницах, </a:t>
            </a:r>
            <a:r>
              <a:rPr lang="ru-RU" sz="1600" dirty="0" smtClean="0">
                <a:latin typeface="Arial Narrow" panose="020B0606020202030204" pitchFamily="34" charset="0"/>
              </a:rPr>
              <a:t>медицинских центрах с круглосуточным наблюдением</a:t>
            </a:r>
          </a:p>
          <a:p>
            <a:endParaRPr lang="ru-RU" sz="1600" b="1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ГОСПИТАЛИЗАЦИЯ ОСУЩЕСТВЛЯЕТСЯ:</a:t>
            </a:r>
            <a:endParaRPr lang="ru-RU" sz="1600" b="1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Arial Narrow" panose="020B0606020202030204" pitchFamily="34" charset="0"/>
              </a:rPr>
              <a:t>в </a:t>
            </a:r>
            <a:r>
              <a:rPr lang="ru-RU" sz="1600" dirty="0">
                <a:latin typeface="Arial Narrow" panose="020B0606020202030204" pitchFamily="34" charset="0"/>
              </a:rPr>
              <a:t>плановом порядке – по направлению специалистов первичной медико-санитарной помощи (далее – ПМСП) или другой организации </a:t>
            </a:r>
            <a:r>
              <a:rPr lang="ru-RU" sz="1600" dirty="0" smtClean="0">
                <a:latin typeface="Arial Narrow" panose="020B0606020202030204" pitchFamily="34" charset="0"/>
              </a:rPr>
              <a:t>здравоохранения</a:t>
            </a:r>
            <a:endParaRPr lang="ru-RU" sz="1600" dirty="0"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Arial Narrow" panose="020B0606020202030204" pitchFamily="34" charset="0"/>
              </a:rPr>
              <a:t>по </a:t>
            </a:r>
            <a:r>
              <a:rPr lang="ru-RU" sz="1600" dirty="0">
                <a:latin typeface="Arial Narrow" panose="020B0606020202030204" pitchFamily="34" charset="0"/>
              </a:rPr>
              <a:t>экстренным показаниям (включая выходные и праздничные дни) - вне зависимости от наличия </a:t>
            </a:r>
            <a:r>
              <a:rPr lang="ru-RU" sz="1600" dirty="0" smtClean="0">
                <a:latin typeface="Arial Narrow" panose="020B0606020202030204" pitchFamily="34" charset="0"/>
              </a:rPr>
              <a:t>направления</a:t>
            </a:r>
          </a:p>
          <a:p>
            <a:endParaRPr lang="ru-RU" sz="1600" dirty="0">
              <a:latin typeface="Arial Narrow" panose="020B0606020202030204" pitchFamily="34" charset="0"/>
            </a:endParaRPr>
          </a:p>
          <a:p>
            <a:endParaRPr lang="ru-RU" sz="1600" b="1" dirty="0" smtClean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xmlns="" id="{64CA7CF5-4BA1-411D-A753-6B39B696721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16128" y="45774"/>
            <a:ext cx="412171" cy="455271"/>
          </a:xfrm>
          <a:prstGeom prst="rect">
            <a:avLst/>
          </a:prstGeom>
          <a:noFill/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xmlns="" id="{F7739F21-433E-4AE3-A7FB-E3D53AEB2B5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90317" y="43789"/>
            <a:ext cx="467586" cy="467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473628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1"/>
          <p:cNvSpPr txBox="1">
            <a:spLocks/>
          </p:cNvSpPr>
          <p:nvPr/>
        </p:nvSpPr>
        <p:spPr>
          <a:xfrm>
            <a:off x="30479" y="104800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 И ОСМС - СТАЦИОНАРНАЯ ПОМОЩЬ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85919" y="566758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Заголовок 1">
            <a:extLst>
              <a:ext uri="{FF2B5EF4-FFF2-40B4-BE49-F238E27FC236}">
                <a16:creationId xmlns:a16="http://schemas.microsoft.com/office/drawing/2014/main" xmlns="" id="{80338F4C-979D-473D-B4B7-FF138E0EDC33}"/>
              </a:ext>
            </a:extLst>
          </p:cNvPr>
          <p:cNvSpPr txBox="1">
            <a:spLocks/>
          </p:cNvSpPr>
          <p:nvPr/>
        </p:nvSpPr>
        <p:spPr>
          <a:xfrm>
            <a:off x="144367" y="1639491"/>
            <a:ext cx="4068404" cy="35285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lvl="0" indent="-285750" algn="just">
              <a:buFont typeface="Wingdings" pitchFamily="2" charset="2"/>
              <a:buChar char="Ø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заболеваний по кодам МКБ 10 для преимущественного лечения в круглосуточном стационаре </a:t>
            </a:r>
            <a:endParaRPr lang="ru-RU" sz="14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заболеваний по кодам МКБ 10 для преимущественного лечения в круглосуточном стационаре на селе </a:t>
            </a:r>
            <a:endParaRPr lang="ru-RU" sz="14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itchFamily="2" charset="2"/>
              <a:buChar char="Ø"/>
            </a:pPr>
            <a:endParaRPr lang="ru-RU" sz="1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операций и манипуляций по кодам МКБ - 9 подлежащих преимущественному лечению в круглосуточном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стационаре</a:t>
            </a:r>
          </a:p>
          <a:p>
            <a:pPr marL="285750" lvl="0" indent="-285750" algn="just">
              <a:buFont typeface="Wingdings" pitchFamily="2" charset="2"/>
              <a:buChar char="Ø"/>
            </a:pPr>
            <a:endParaRPr lang="ru-RU" sz="1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операций и манипуляций по кодам МКБ - 9 подлежащих преимущественному лечению в круглосуточном стационаре на селе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102816" y="1259080"/>
            <a:ext cx="4125527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ПЕРЕЧНИ ЗАБОЛЕВАНИЙ И ОПЕРАЦИЙ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372914" y="1248821"/>
            <a:ext cx="7669336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УСЛОВИЯ ОКАЗАНИЯ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flipH="1">
            <a:off x="246955" y="1165229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Скругленный прямоугольник 42"/>
          <p:cNvSpPr/>
          <p:nvPr/>
        </p:nvSpPr>
        <p:spPr>
          <a:xfrm>
            <a:off x="6972301" y="3793501"/>
            <a:ext cx="5085602" cy="187375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0" bIns="0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85919" y="506887"/>
            <a:ext cx="112491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ОКАЗАНИЯ ОПРЕДЕЛЕН приказом МЗСР РК от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 сентября 2015 года № 761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правил оказания стационарной помощи»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77030" y="1639491"/>
            <a:ext cx="769001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ü"/>
            </a:pPr>
            <a:r>
              <a:rPr lang="ru-RU" sz="1400" dirty="0">
                <a:latin typeface="Arial Narrow" pitchFamily="34" charset="0"/>
              </a:rPr>
              <a:t>осмотр, консультации профильных специалистов по медицинским показаниям, в том числе с использованием информационно-коммуникационных </a:t>
            </a:r>
            <a:r>
              <a:rPr lang="ru-RU" sz="1400" dirty="0" smtClean="0">
                <a:latin typeface="Arial Narrow" pitchFamily="34" charset="0"/>
              </a:rPr>
              <a:t>технологий</a:t>
            </a:r>
            <a:endParaRPr lang="ru-RU" sz="1400" dirty="0">
              <a:latin typeface="Arial Narrow" pitchFamily="34" charset="0"/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ru-RU" sz="1400" dirty="0" smtClean="0">
                <a:latin typeface="Arial Narrow" pitchFamily="34" charset="0"/>
              </a:rPr>
              <a:t>диагностические </a:t>
            </a:r>
            <a:r>
              <a:rPr lang="ru-RU" sz="1400" dirty="0">
                <a:latin typeface="Arial Narrow" pitchFamily="34" charset="0"/>
              </a:rPr>
              <a:t>услуги, в том числе лабораторную диагностику, по медицинским </a:t>
            </a:r>
            <a:r>
              <a:rPr lang="ru-RU" sz="1400" dirty="0" smtClean="0">
                <a:latin typeface="Arial Narrow" pitchFamily="34" charset="0"/>
              </a:rPr>
              <a:t>показаниям</a:t>
            </a:r>
            <a:endParaRPr lang="ru-RU" sz="1400" dirty="0">
              <a:latin typeface="Arial Narrow" pitchFamily="34" charset="0"/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ru-RU" sz="1400" dirty="0" smtClean="0">
                <a:latin typeface="Arial Narrow" pitchFamily="34" charset="0"/>
              </a:rPr>
              <a:t>лечение </a:t>
            </a:r>
            <a:r>
              <a:rPr lang="ru-RU" sz="1400" dirty="0">
                <a:latin typeface="Arial Narrow" pitchFamily="34" charset="0"/>
              </a:rPr>
              <a:t>заболевания, послужившего причиной госпитализации и его осложнений, сопутствующих заболеваний, представляющих угрозу жизни, с использованием лекарственных средств, медицинских изделий, путем проведения медицинских манипуляций, процедур и хирургических операций (за исключением эстетических пластических операций</a:t>
            </a:r>
            <a:r>
              <a:rPr lang="ru-RU" sz="1400" dirty="0" smtClean="0">
                <a:latin typeface="Arial Narrow" pitchFamily="34" charset="0"/>
              </a:rPr>
              <a:t>)</a:t>
            </a:r>
            <a:endParaRPr lang="ru-RU" sz="1400" dirty="0">
              <a:latin typeface="Arial Narrow" pitchFamily="34" charset="0"/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ru-RU" sz="1400" dirty="0" smtClean="0">
                <a:latin typeface="Arial Narrow" pitchFamily="34" charset="0"/>
              </a:rPr>
              <a:t>обеспечение </a:t>
            </a:r>
            <a:r>
              <a:rPr lang="ru-RU" sz="1400" dirty="0">
                <a:latin typeface="Arial Narrow" pitchFamily="34" charset="0"/>
              </a:rPr>
              <a:t>кровью, ее компонентами </a:t>
            </a:r>
            <a:r>
              <a:rPr lang="ru-RU" sz="1400" dirty="0" smtClean="0">
                <a:latin typeface="Arial Narrow" pitchFamily="34" charset="0"/>
              </a:rPr>
              <a:t>по медицинским показаниям</a:t>
            </a:r>
          </a:p>
          <a:p>
            <a:pPr marL="171450" indent="-171450">
              <a:buFont typeface="Wingdings" pitchFamily="2" charset="2"/>
              <a:buChar char="ü"/>
            </a:pPr>
            <a:r>
              <a:rPr lang="ru-RU" sz="1400" dirty="0" smtClean="0">
                <a:latin typeface="Arial Narrow" pitchFamily="34" charset="0"/>
              </a:rPr>
              <a:t>применение </a:t>
            </a:r>
            <a:r>
              <a:rPr lang="ru-RU" sz="1400" dirty="0">
                <a:latin typeface="Arial Narrow" pitchFamily="34" charset="0"/>
              </a:rPr>
              <a:t>высокотехнологичных медицинских </a:t>
            </a:r>
            <a:r>
              <a:rPr lang="ru-RU" sz="1400" dirty="0" smtClean="0">
                <a:latin typeface="Arial Narrow" pitchFamily="34" charset="0"/>
              </a:rPr>
              <a:t>услуг в </a:t>
            </a:r>
            <a:r>
              <a:rPr lang="ru-RU" sz="1400" dirty="0">
                <a:latin typeface="Arial Narrow" pitchFamily="34" charset="0"/>
              </a:rPr>
              <a:t>порядке, утвержденном уполномоченным </a:t>
            </a:r>
            <a:r>
              <a:rPr lang="ru-RU" sz="1400" dirty="0" smtClean="0">
                <a:latin typeface="Arial Narrow" pitchFamily="34" charset="0"/>
              </a:rPr>
              <a:t>органом</a:t>
            </a:r>
            <a:endParaRPr lang="ru-RU" sz="1400" dirty="0">
              <a:latin typeface="Arial Narrow" pitchFamily="34" charset="0"/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ru-RU" sz="1400" dirty="0" smtClean="0">
                <a:latin typeface="Arial Narrow" pitchFamily="34" charset="0"/>
              </a:rPr>
              <a:t>экспертизу </a:t>
            </a:r>
            <a:r>
              <a:rPr lang="ru-RU" sz="1400" dirty="0">
                <a:latin typeface="Arial Narrow" pitchFamily="34" charset="0"/>
              </a:rPr>
              <a:t>временной нетрудоспособности, проводимую в порядке, утвержденном уполномоченным </a:t>
            </a:r>
            <a:r>
              <a:rPr lang="ru-RU" sz="1400" dirty="0" smtClean="0">
                <a:latin typeface="Arial Narrow" pitchFamily="34" charset="0"/>
              </a:rPr>
              <a:t>органом</a:t>
            </a:r>
            <a:endParaRPr lang="ru-RU" sz="1400" dirty="0">
              <a:latin typeface="Arial Narrow" pitchFamily="34" charset="0"/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ru-RU" sz="1400" dirty="0" smtClean="0">
                <a:latin typeface="Arial Narrow" pitchFamily="34" charset="0"/>
              </a:rPr>
              <a:t>лечебное </a:t>
            </a:r>
            <a:r>
              <a:rPr lang="ru-RU" sz="1400" dirty="0">
                <a:latin typeface="Arial Narrow" pitchFamily="34" charset="0"/>
              </a:rPr>
              <a:t>питание, предоставляемое согласно натуральным нормам на </a:t>
            </a:r>
            <a:r>
              <a:rPr lang="ru-RU" sz="1400" dirty="0" smtClean="0">
                <a:latin typeface="Arial Narrow" pitchFamily="34" charset="0"/>
              </a:rPr>
              <a:t>питание</a:t>
            </a:r>
          </a:p>
          <a:p>
            <a:pPr marL="171450" indent="-171450">
              <a:buFont typeface="Wingdings" pitchFamily="2" charset="2"/>
              <a:buChar char="ü"/>
            </a:pPr>
            <a:r>
              <a:rPr lang="ru-RU" sz="1400" dirty="0" smtClean="0">
                <a:latin typeface="Arial Narrow" pitchFamily="34" charset="0"/>
              </a:rPr>
              <a:t>предоставление </a:t>
            </a:r>
            <a:r>
              <a:rPr lang="ru-RU" sz="1400" dirty="0">
                <a:latin typeface="Arial Narrow" pitchFamily="34" charset="0"/>
              </a:rPr>
              <a:t>пациенту на весь период госпитализации </a:t>
            </a:r>
            <a:r>
              <a:rPr lang="ru-RU" sz="1400" dirty="0" smtClean="0">
                <a:latin typeface="Arial Narrow" pitchFamily="34" charset="0"/>
              </a:rPr>
              <a:t>койко-места</a:t>
            </a:r>
            <a:r>
              <a:rPr lang="ru-RU" sz="1400" dirty="0">
                <a:latin typeface="Arial Narrow" pitchFamily="34" charset="0"/>
              </a:rPr>
              <a:t>, без предоставления дополнительных сервисных услуг в палате стационара (телевизор, холодильник, телефонная связь, заказное питание, индивидуальное пребывание в палате, за исключением случаев, обусловленных медицинскими показаниями</a:t>
            </a:r>
            <a:r>
              <a:rPr lang="ru-RU" sz="1400" dirty="0" smtClean="0">
                <a:latin typeface="Arial Narrow" pitchFamily="34" charset="0"/>
              </a:rPr>
              <a:t>)</a:t>
            </a:r>
            <a:endParaRPr lang="ru-RU" sz="1400" dirty="0">
              <a:latin typeface="Arial Narrow" pitchFamily="34" charset="0"/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ru-RU" sz="1400" dirty="0" smtClean="0">
                <a:latin typeface="Arial Narrow" pitchFamily="34" charset="0"/>
              </a:rPr>
              <a:t>предоставление </a:t>
            </a:r>
            <a:r>
              <a:rPr lang="ru-RU" sz="1400" dirty="0">
                <a:latin typeface="Arial Narrow" pitchFamily="34" charset="0"/>
              </a:rPr>
              <a:t>возможности находиться в медицинской организации матери (отцу) или иному лицу, непосредственно осуществляющему уход за ребенком в возрасте до трех лет, а также за тяжелобольными детьми старшего возраста, нуждающимся по заключению врача в дополнительном уходе, с выдачей листа о временной нетрудоспособности; </a:t>
            </a:r>
          </a:p>
          <a:p>
            <a:pPr marL="171450" indent="-171450">
              <a:buFont typeface="Wingdings" pitchFamily="2" charset="2"/>
              <a:buChar char="ü"/>
            </a:pPr>
            <a:r>
              <a:rPr lang="ru-RU" sz="1400" dirty="0" smtClean="0">
                <a:latin typeface="Arial Narrow" pitchFamily="34" charset="0"/>
              </a:rPr>
              <a:t>обеспечение </a:t>
            </a:r>
            <a:r>
              <a:rPr lang="ru-RU" sz="1400" dirty="0">
                <a:latin typeface="Arial Narrow" pitchFamily="34" charset="0"/>
              </a:rPr>
              <a:t>кормящей матери ребенка в возрасте до одного года бесплатным питанием в медицинской организации на весь период пребывания по уходу за </a:t>
            </a:r>
            <a:r>
              <a:rPr lang="ru-RU" sz="1400" dirty="0" smtClean="0">
                <a:latin typeface="Arial Narrow" pitchFamily="34" charset="0"/>
              </a:rPr>
              <a:t>ребенком</a:t>
            </a:r>
            <a:endParaRPr lang="ru-RU" sz="1400" dirty="0">
              <a:latin typeface="Arial Narrow" pitchFamily="34" charset="0"/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ru-RU" sz="1400" dirty="0" smtClean="0">
                <a:latin typeface="Arial Narrow" pitchFamily="34" charset="0"/>
              </a:rPr>
              <a:t>создание </a:t>
            </a:r>
            <a:r>
              <a:rPr lang="ru-RU" sz="1400" dirty="0">
                <a:latin typeface="Arial Narrow" pitchFamily="34" charset="0"/>
              </a:rPr>
              <a:t>необходимых условий для игр, отдыха и проведения воспитательной работы в детских стационарных медицинских организациях.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64CA7CF5-4BA1-411D-A753-6B39B696721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16128" y="45774"/>
            <a:ext cx="412171" cy="455271"/>
          </a:xfrm>
          <a:prstGeom prst="rect">
            <a:avLst/>
          </a:prstGeom>
          <a:noFill/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F7739F21-433E-4AE3-A7FB-E3D53AEB2B5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90317" y="43789"/>
            <a:ext cx="467586" cy="467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8793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1"/>
          <p:cNvSpPr txBox="1">
            <a:spLocks/>
          </p:cNvSpPr>
          <p:nvPr/>
        </p:nvSpPr>
        <p:spPr>
          <a:xfrm>
            <a:off x="21342" y="274460"/>
            <a:ext cx="12191999" cy="6463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 - СКОРАЯ МЕДИЦИНСКАЯ ПОМОЩЬ (СМП)</a:t>
            </a:r>
            <a:endParaRPr lang="ru-RU" sz="2800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lvl="0" algn="ctr"/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24629" y="653908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Прямоугольник 58"/>
          <p:cNvSpPr/>
          <p:nvPr/>
        </p:nvSpPr>
        <p:spPr>
          <a:xfrm>
            <a:off x="102816" y="1276512"/>
            <a:ext cx="6014526" cy="454890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24629" y="745134"/>
            <a:ext cx="5960287" cy="540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anchor="ctr">
            <a:spAutoFit/>
          </a:bodyPr>
          <a:lstStyle/>
          <a:p>
            <a:pPr lvl="0" algn="ctr">
              <a:defRPr/>
            </a:pPr>
            <a:r>
              <a:rPr lang="ru-RU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ОПИСАНИЕ МЕДИЦИНСКОЙ ПОМОЩИ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6251170" y="745134"/>
            <a:ext cx="5868841" cy="54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noProof="0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ВАЖНО ЗНАТЬ НАСЕЛЕНИЮ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6972301" y="3793501"/>
            <a:ext cx="5085602" cy="187375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0" bIns="0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755286" y="6452614"/>
            <a:ext cx="364725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7328" y="1392557"/>
            <a:ext cx="5917588" cy="4947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0250" algn="just"/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Скорая медицинская помощь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(далее – СМП) – форма предоставления медицинской помощи при возникновении заболеваний и состояний у взрослого и детского населения, требующих экстренной медицинской помощи для предотвращения существенного вреда здоровью и (или) устранения угрозы жизни, а также при необходимости транспортировки органов (части органов) и тканей для последующей трансплантации</a:t>
            </a:r>
          </a:p>
          <a:p>
            <a:pPr marL="110250" algn="just"/>
            <a:endParaRPr lang="ru-RU" sz="105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110250">
              <a:lnSpc>
                <a:spcPct val="150000"/>
              </a:lnSpc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Услуги:</a:t>
            </a:r>
          </a:p>
          <a:p>
            <a:pPr marL="396000" indent="-285750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Оказание медицинской помощи по экстренным показаниям;</a:t>
            </a:r>
          </a:p>
          <a:p>
            <a:pPr marL="396000" indent="-285750">
              <a:buFont typeface="Wingdings" panose="05000000000000000000" pitchFamily="2" charset="2"/>
              <a:buChar char="Ø"/>
            </a:pPr>
            <a:endParaRPr lang="ru-RU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96000" indent="-285750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Доставка пациентов в медицинские организации по экстренным показаниям; </a:t>
            </a:r>
          </a:p>
          <a:p>
            <a:pPr marL="396000" indent="-285750">
              <a:buFont typeface="Wingdings" panose="05000000000000000000" pitchFamily="2" charset="2"/>
              <a:buChar char="Ø"/>
            </a:pPr>
            <a:endParaRPr lang="ru-RU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96000" indent="-285750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При необходимости транспортировка пациента (</a:t>
            </a:r>
            <a:r>
              <a:rPr lang="ru-RU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ов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), а также органов (части органов) и (или) тканей (части тканей) для последующей трансплантации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51170" y="1423726"/>
            <a:ext cx="575458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КТО ОКАЗЫВАЕТ ПОМОЩЬ? </a:t>
            </a:r>
            <a:r>
              <a:rPr lang="ru-RU" sz="1600" dirty="0">
                <a:latin typeface="Arial Narrow" pitchFamily="34" charset="0"/>
              </a:rPr>
              <a:t>Фельдшерские и специализированные (врачебные) бригады</a:t>
            </a:r>
            <a:r>
              <a:rPr lang="ru-RU" sz="1600" b="1" dirty="0">
                <a:latin typeface="Arial Narrow" pitchFamily="34" charset="0"/>
              </a:rPr>
              <a:t> </a:t>
            </a:r>
          </a:p>
          <a:p>
            <a:pPr algn="just" fontAlgn="base"/>
            <a:endParaRPr lang="ru-RU" sz="1400" b="1" dirty="0">
              <a:latin typeface="Arial Narrow" pitchFamily="34" charset="0"/>
            </a:endParaRPr>
          </a:p>
          <a:p>
            <a:pPr algn="just" fontAlgn="base"/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КОМУ ОКАЗЫВАЮТ?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600" dirty="0">
                <a:latin typeface="Arial Narrow" pitchFamily="34" charset="0"/>
              </a:rPr>
              <a:t>прикрепленному населению и лицам, находящимся в зоне обслуживания ПМСП</a:t>
            </a:r>
          </a:p>
          <a:p>
            <a:pPr algn="just" fontAlgn="base"/>
            <a:endParaRPr lang="ru-RU" sz="1400" dirty="0">
              <a:latin typeface="Arial Narrow" pitchFamily="34" charset="0"/>
            </a:endParaRPr>
          </a:p>
          <a:p>
            <a:pPr algn="just" fontAlgn="base"/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КОГДА?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600" dirty="0">
                <a:latin typeface="Arial Narrow" pitchFamily="34" charset="0"/>
              </a:rPr>
              <a:t>круглосуточно</a:t>
            </a:r>
          </a:p>
          <a:p>
            <a:pPr algn="just" fontAlgn="base"/>
            <a:endParaRPr lang="ru-RU" sz="1600" b="1" i="1" dirty="0" smtClean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algn="just" fontAlgn="base"/>
            <a: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Время </a:t>
            </a:r>
            <a:r>
              <a:rPr lang="ru-RU" sz="1600" b="1" i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прибытия</a:t>
            </a:r>
            <a:r>
              <a:rPr lang="ru-RU" sz="1600" i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600" b="1" i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бригады СМП </a:t>
            </a:r>
            <a:r>
              <a:rPr lang="ru-RU" sz="1600" dirty="0">
                <a:latin typeface="Arial Narrow" pitchFamily="34" charset="0"/>
              </a:rPr>
              <a:t>до места нахождения пациента </a:t>
            </a:r>
            <a:r>
              <a:rPr lang="ru-RU" sz="1600" b="1" i="1" dirty="0">
                <a:latin typeface="Arial Narrow" pitchFamily="34" charset="0"/>
              </a:rPr>
              <a:t>с момента получения вызова от диспетчера</a:t>
            </a:r>
            <a:r>
              <a:rPr lang="ru-RU" sz="1600" dirty="0">
                <a:latin typeface="Arial Narrow" pitchFamily="34" charset="0"/>
              </a:rPr>
              <a:t> СМП составляет:</a:t>
            </a:r>
          </a:p>
          <a:p>
            <a:pPr marL="285750" indent="-285750" algn="just" fontAlgn="base">
              <a:buFont typeface="Wingdings" pitchFamily="2" charset="2"/>
              <a:buChar char="ü"/>
            </a:pPr>
            <a:r>
              <a:rPr lang="ru-RU" sz="1600" b="1" u="sng" dirty="0">
                <a:latin typeface="Arial Narrow" pitchFamily="34" charset="0"/>
              </a:rPr>
              <a:t>1 категория срочности </a:t>
            </a:r>
            <a:r>
              <a:rPr lang="ru-RU" sz="1200" i="1" dirty="0">
                <a:latin typeface="Arial Narrow" pitchFamily="34" charset="0"/>
              </a:rPr>
              <a:t>(состояние пациента, представляющее непосредственную угрозу жизни, требующее оказания немедленной медицинской помощи)</a:t>
            </a:r>
            <a:r>
              <a:rPr lang="ru-RU" sz="1600" dirty="0">
                <a:latin typeface="Arial Narrow" pitchFamily="34" charset="0"/>
              </a:rPr>
              <a:t> – </a:t>
            </a:r>
            <a:r>
              <a:rPr lang="ru-RU" sz="1600" b="1" dirty="0">
                <a:latin typeface="Arial Narrow" pitchFamily="34" charset="0"/>
              </a:rPr>
              <a:t>до 10 минут;</a:t>
            </a:r>
          </a:p>
          <a:p>
            <a:pPr marL="285750" indent="-285750" algn="just" fontAlgn="base">
              <a:buFont typeface="Wingdings" pitchFamily="2" charset="2"/>
              <a:buChar char="ü"/>
            </a:pPr>
            <a:r>
              <a:rPr lang="ru-RU" sz="1600" b="1" u="sng" dirty="0">
                <a:latin typeface="Arial Narrow" pitchFamily="34" charset="0"/>
              </a:rPr>
              <a:t>2 категория срочности </a:t>
            </a:r>
            <a:r>
              <a:rPr lang="ru-RU" sz="1200" i="1" dirty="0">
                <a:latin typeface="Arial Narrow" pitchFamily="34" charset="0"/>
              </a:rPr>
              <a:t>(состояние пациента, представляющее потенциальную угрозу жизни без оказания медицинской помощи)</a:t>
            </a:r>
            <a:r>
              <a:rPr lang="ru-RU" sz="1400" b="1" dirty="0">
                <a:latin typeface="Arial Narrow" pitchFamily="34" charset="0"/>
              </a:rPr>
              <a:t> </a:t>
            </a:r>
            <a:r>
              <a:rPr lang="ru-RU" sz="1600" b="1" dirty="0">
                <a:latin typeface="Arial Narrow" pitchFamily="34" charset="0"/>
              </a:rPr>
              <a:t>– до 15 минут;</a:t>
            </a:r>
          </a:p>
          <a:p>
            <a:pPr marL="285750" indent="-285750" algn="just" fontAlgn="base">
              <a:buFont typeface="Wingdings" pitchFamily="2" charset="2"/>
              <a:buChar char="ü"/>
            </a:pPr>
            <a:r>
              <a:rPr lang="ru-RU" sz="1600" b="1" u="sng" dirty="0">
                <a:latin typeface="Arial Narrow" pitchFamily="34" charset="0"/>
              </a:rPr>
              <a:t>3 категория срочности </a:t>
            </a:r>
            <a:r>
              <a:rPr lang="ru-RU" sz="1200" i="1" dirty="0">
                <a:latin typeface="Arial Narrow" pitchFamily="34" charset="0"/>
              </a:rPr>
              <a:t>(состояние пациента, представляющее потенциальную угрозу для здоровья без оказания медицинской помощи)</a:t>
            </a:r>
            <a:r>
              <a:rPr lang="ru-RU" sz="1400" b="1" dirty="0">
                <a:latin typeface="Arial Narrow" pitchFamily="34" charset="0"/>
              </a:rPr>
              <a:t> </a:t>
            </a:r>
            <a:r>
              <a:rPr lang="ru-RU" sz="1600" b="1" dirty="0">
                <a:latin typeface="Arial Narrow" pitchFamily="34" charset="0"/>
              </a:rPr>
              <a:t>– до 30 минут;</a:t>
            </a:r>
          </a:p>
          <a:p>
            <a:pPr marL="285750" indent="-285750" algn="just" fontAlgn="base">
              <a:buFont typeface="Wingdings" pitchFamily="2" charset="2"/>
              <a:buChar char="ü"/>
            </a:pPr>
            <a:r>
              <a:rPr lang="ru-RU" sz="1600" b="1" u="sng" dirty="0">
                <a:latin typeface="Arial Narrow" pitchFamily="34" charset="0"/>
              </a:rPr>
              <a:t>4 категория срочности</a:t>
            </a:r>
            <a:r>
              <a:rPr lang="ru-RU" sz="1200" i="1" u="sng" dirty="0">
                <a:latin typeface="Arial Narrow" pitchFamily="34" charset="0"/>
              </a:rPr>
              <a:t> </a:t>
            </a:r>
            <a:r>
              <a:rPr lang="ru-RU" sz="1200" i="1" dirty="0">
                <a:latin typeface="Arial Narrow" pitchFamily="34" charset="0"/>
              </a:rPr>
              <a:t>(состояние пациента, вызванное острым заболеванием или обострением хронического заболевания, без внезапных и выраженных нарушений органов и систем, при отсутствии непосредственной и потенциальной угрозы жизни и здоровью пациента)</a:t>
            </a:r>
            <a:r>
              <a:rPr lang="ru-RU" sz="1600" b="1" dirty="0">
                <a:latin typeface="Arial Narrow" pitchFamily="34" charset="0"/>
              </a:rPr>
              <a:t> – до 1 часа.</a:t>
            </a:r>
          </a:p>
          <a:p>
            <a:pPr algn="just" fontAlgn="base"/>
            <a:endParaRPr lang="ru-RU" sz="1600" b="1" dirty="0">
              <a:latin typeface="Arial Narrow" pitchFamily="34" charset="0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64CA7CF5-4BA1-411D-A753-6B39B696721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46806" y="122464"/>
            <a:ext cx="412171" cy="4552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387153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1"/>
          <p:cNvSpPr txBox="1">
            <a:spLocks/>
          </p:cNvSpPr>
          <p:nvPr/>
        </p:nvSpPr>
        <p:spPr>
          <a:xfrm>
            <a:off x="63728" y="130776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 и ОСМС -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СТАЦИОНАРНАЯ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ПОМОЩЬ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76780" y="529811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Прямоугольник 58"/>
          <p:cNvSpPr/>
          <p:nvPr/>
        </p:nvSpPr>
        <p:spPr>
          <a:xfrm>
            <a:off x="102816" y="1872484"/>
            <a:ext cx="3426222" cy="454890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76780" y="1473600"/>
            <a:ext cx="5982949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kk-KZ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</a:t>
            </a:r>
            <a:endParaRPr lang="ru-RU" b="1" dirty="0">
              <a:solidFill>
                <a:prstClr val="white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297125" y="1479683"/>
            <a:ext cx="5760776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ОСМС</a:t>
            </a: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6972301" y="3793501"/>
            <a:ext cx="5085602" cy="187375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0" bIns="0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755286" y="6452614"/>
            <a:ext cx="364725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D6651B3C-5B4E-4CFB-A095-87006796E524}"/>
              </a:ext>
            </a:extLst>
          </p:cNvPr>
          <p:cNvSpPr txBox="1"/>
          <p:nvPr/>
        </p:nvSpPr>
        <p:spPr>
          <a:xfrm>
            <a:off x="219168" y="556295"/>
            <a:ext cx="118811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>
                <a:latin typeface="Arial Narrow" panose="020B0606020202030204" pitchFamily="34" charset="0"/>
              </a:rPr>
              <a:t>Метод оплаты</a:t>
            </a:r>
            <a:r>
              <a:rPr lang="ru-RU" b="1" dirty="0">
                <a:latin typeface="Arial Narrow" panose="020B0606020202030204" pitchFamily="34" charset="0"/>
              </a:rPr>
              <a:t>: </a:t>
            </a:r>
            <a:r>
              <a:rPr lang="ru-RU" dirty="0">
                <a:latin typeface="Arial Narrow" panose="020B0606020202030204" pitchFamily="34" charset="0"/>
              </a:rPr>
              <a:t>по тарифы за 1 пролеченный случай по КЗГ с учетом </a:t>
            </a:r>
            <a:r>
              <a:rPr lang="ru-RU" dirty="0" err="1">
                <a:latin typeface="Arial Narrow" panose="020B0606020202030204" pitchFamily="34" charset="0"/>
              </a:rPr>
              <a:t>коэф.затратоемкости</a:t>
            </a:r>
            <a:r>
              <a:rPr lang="ru-RU" dirty="0">
                <a:latin typeface="Arial Narrow" panose="020B0606020202030204" pitchFamily="34" charset="0"/>
              </a:rPr>
              <a:t>, по расчетной средней стоимости, по фактическим расходам, МЭТ, за 1 койко-день  </a:t>
            </a:r>
            <a:endParaRPr lang="x-none" dirty="0"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9168" y="1880788"/>
            <a:ext cx="5777345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Экстренная госпитализация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по показаниям для всех граждан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ru-RU" sz="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Плановая госпитализация для лечения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основных хронических заболеваний,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подлежащих динамическому наблюдению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5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Плановая госпитализация для лечения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социально-значимых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заболевания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Лечение инфекционных заболеваний и заболеваний, представляющих опасность для окружающих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, по перечню, определяемому уполномоченным органом;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Подготовка трупа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к изъятию органов и (или) тканей, изъятие, консервация, заготовка, хранение, транспортировка ткани (части ткани) и (или) органов (части органов)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 целью трансплантации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тканей (части ткани) или органов (части органов).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17178" y="2100210"/>
            <a:ext cx="52381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 Плановая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 стационарная помощь, за исключением случаев лечения заболеваний в рамках ГОБМП, по направлению специалиста ПМСП или медицинской организации в рамках планируемого количества случаев госпитализации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64CA7CF5-4BA1-411D-A753-6B39B696721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16128" y="53938"/>
            <a:ext cx="412171" cy="455271"/>
          </a:xfrm>
          <a:prstGeom prst="rect">
            <a:avLst/>
          </a:prstGeom>
          <a:noFill/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F7739F21-433E-4AE3-A7FB-E3D53AEB2B5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90317" y="51953"/>
            <a:ext cx="467586" cy="467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997206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Прямоугольник 86"/>
          <p:cNvSpPr/>
          <p:nvPr/>
        </p:nvSpPr>
        <p:spPr>
          <a:xfrm>
            <a:off x="10459092" y="1236046"/>
            <a:ext cx="1732908" cy="2769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lvl="2"/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в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млн.тенге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ru-RU" sz="1200" b="1" cap="all" dirty="0">
              <a:solidFill>
                <a:srgbClr val="6F8B27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3" name="Номер слайда 3">
            <a:extLst>
              <a:ext uri="{FF2B5EF4-FFF2-40B4-BE49-F238E27FC236}">
                <a16:creationId xmlns:a16="http://schemas.microsoft.com/office/drawing/2014/main" xmlns="" id="{38D7837A-8C37-4396-8E7F-DCFA91CDF008}"/>
              </a:ext>
            </a:extLst>
          </p:cNvPr>
          <p:cNvSpPr txBox="1">
            <a:spLocks/>
          </p:cNvSpPr>
          <p:nvPr/>
        </p:nvSpPr>
        <p:spPr>
          <a:xfrm>
            <a:off x="9448800" y="64110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3637E3D-19A1-4ED2-9B6C-4A3DD4CFF281}" type="slidenum">
              <a:rPr lang="ru-RU" smtClean="0">
                <a:solidFill>
                  <a:prstClr val="black">
                    <a:tint val="75000"/>
                  </a:prstClr>
                </a:solidFill>
                <a:latin typeface="Arial Narrow" panose="020B0606020202030204" pitchFamily="34" charset="0"/>
              </a:rPr>
              <a:pPr/>
              <a:t>21</a:t>
            </a:fld>
            <a:endParaRPr lang="ru-RU" dirty="0">
              <a:solidFill>
                <a:prstClr val="black">
                  <a:tint val="75000"/>
                </a:prstClr>
              </a:solidFill>
              <a:latin typeface="Arial Narrow" panose="020B0606020202030204" pitchFamily="34" charset="0"/>
            </a:endParaRPr>
          </a:p>
        </p:txBody>
      </p:sp>
      <p:sp>
        <p:nvSpPr>
          <p:cNvPr id="45" name="Заголовок 1"/>
          <p:cNvSpPr>
            <a:spLocks noGrp="1"/>
          </p:cNvSpPr>
          <p:nvPr>
            <p:ph type="title"/>
          </p:nvPr>
        </p:nvSpPr>
        <p:spPr>
          <a:xfrm>
            <a:off x="251478" y="252476"/>
            <a:ext cx="8693094" cy="352312"/>
          </a:xfrm>
        </p:spPr>
        <p:txBody>
          <a:bodyPr>
            <a:noAutofit/>
          </a:bodyPr>
          <a:lstStyle/>
          <a:p>
            <a:pPr algn="l"/>
            <a:r>
              <a:rPr lang="ru-RU" sz="2000" b="1" dirty="0">
                <a:solidFill>
                  <a:srgbClr val="002673"/>
                </a:solidFill>
                <a:latin typeface="Arial Narrow" panose="020B0606020202030204" pitchFamily="34" charset="0"/>
                <a:cs typeface="Arial" charset="0"/>
              </a:rPr>
              <a:t>Моделирование объемов услуг и расходов с учетом новых перечней по круглосуточному стационару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63572986"/>
              </p:ext>
            </p:extLst>
          </p:nvPr>
        </p:nvGraphicFramePr>
        <p:xfrm>
          <a:off x="251478" y="1513045"/>
          <a:ext cx="11719258" cy="4772347"/>
        </p:xfrm>
        <a:graphic>
          <a:graphicData uri="http://schemas.openxmlformats.org/drawingml/2006/table">
            <a:tbl>
              <a:tblPr/>
              <a:tblGrid>
                <a:gridCol w="37858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440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623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3927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3611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5501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1987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3788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0275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679326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764025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316461">
                <a:tc row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№п/п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Регион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Медицинская организация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База пролеченных случаев 2018 года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Проект с учетом пересмотра перечней заболеваний в КС</a:t>
                      </a:r>
                    </a:p>
                  </a:txBody>
                  <a:tcPr marL="4393" marR="4393" marT="439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Отклонение (проект-база)</a:t>
                      </a:r>
                    </a:p>
                  </a:txBody>
                  <a:tcPr marL="4393" marR="4393" marT="43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302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 абсолютных числах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 %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29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93" marR="4393" marT="43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Случаи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Сумма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Случаи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Сумма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Случаи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Сумма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Случаи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Сумма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265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Актюбинская область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Актюбинский медицинский центр (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Aktobe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medical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center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24 896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3 260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19 154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2 939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-5 742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265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Алматинская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область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Областная больница города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Талдыкорган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9 315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1 195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7 095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1 024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-2 220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265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г. Алматы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Городская клиническая больница №1 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15 965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1 645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10 370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1 122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-5 595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265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Атырауская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область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Атырауская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областная больница №2 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8 592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601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2 820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209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-5 772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265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Карагандинская область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Областная клиническая больница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14 470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1 681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11 562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1 344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-2 908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F7739F21-433E-4AE3-A7FB-E3D53AEB2B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459693" y="133593"/>
            <a:ext cx="467586" cy="467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410419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Прямая соединительная линия 41"/>
          <p:cNvCxnSpPr/>
          <p:nvPr/>
        </p:nvCxnSpPr>
        <p:spPr>
          <a:xfrm flipH="1">
            <a:off x="124629" y="908776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Заголовок 1">
            <a:extLst>
              <a:ext uri="{FF2B5EF4-FFF2-40B4-BE49-F238E27FC236}">
                <a16:creationId xmlns:a16="http://schemas.microsoft.com/office/drawing/2014/main" xmlns="" id="{80338F4C-979D-473D-B4B7-FF138E0EDC33}"/>
              </a:ext>
            </a:extLst>
          </p:cNvPr>
          <p:cNvSpPr txBox="1">
            <a:spLocks/>
          </p:cNvSpPr>
          <p:nvPr/>
        </p:nvSpPr>
        <p:spPr>
          <a:xfrm>
            <a:off x="241069" y="2140985"/>
            <a:ext cx="5685599" cy="155810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lvl="0" indent="-285750" algn="l" fontAlgn="b">
              <a:buFont typeface="Wingdings" panose="05000000000000000000" pitchFamily="2" charset="2"/>
              <a:buChar char="Ø"/>
              <a:defRPr/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Лицам, перенесшим туберкулез 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102816" y="1872484"/>
            <a:ext cx="3426222" cy="454890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47727" y="1398152"/>
            <a:ext cx="5778941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kk-KZ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</a:t>
            </a:r>
            <a:endParaRPr lang="ru-RU" b="1" dirty="0">
              <a:solidFill>
                <a:prstClr val="white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160655" y="1381129"/>
            <a:ext cx="584509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ОСМС</a:t>
            </a: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flipH="1">
            <a:off x="124629" y="1247553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Скругленный прямоугольник 42"/>
          <p:cNvSpPr/>
          <p:nvPr/>
        </p:nvSpPr>
        <p:spPr>
          <a:xfrm>
            <a:off x="4725636" y="2135386"/>
            <a:ext cx="5085602" cy="187375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0" bIns="0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65333" y="2011830"/>
            <a:ext cx="545131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Медицинская реабилитация (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2 этап – госпитальный, 3 этап – амбулаторный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) взрослым и детям в специализированных центрах </a:t>
            </a:r>
            <a:r>
              <a:rPr lang="ru-RU" i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(отделениях реабилитации)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ru-RU" i="1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Медицинская реабилитация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для детей и лиц с ограниченной трудоспособностью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в амбулаторных условиях и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санаториях</a:t>
            </a:r>
          </a:p>
          <a:p>
            <a:endParaRPr lang="ru-RU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D6651B3C-5B4E-4CFB-A095-87006796E524}"/>
              </a:ext>
            </a:extLst>
          </p:cNvPr>
          <p:cNvSpPr txBox="1"/>
          <p:nvPr/>
        </p:nvSpPr>
        <p:spPr>
          <a:xfrm>
            <a:off x="176418" y="870067"/>
            <a:ext cx="11881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>
                <a:latin typeface="Arial Narrow" panose="020B0606020202030204" pitchFamily="34" charset="0"/>
              </a:rPr>
              <a:t>Метод оплаты</a:t>
            </a:r>
            <a:r>
              <a:rPr lang="ru-RU" b="1" dirty="0">
                <a:latin typeface="Arial Narrow" panose="020B0606020202030204" pitchFamily="34" charset="0"/>
              </a:rPr>
              <a:t>: </a:t>
            </a:r>
            <a:r>
              <a:rPr lang="ru-RU" dirty="0">
                <a:latin typeface="Arial Narrow" panose="020B0606020202030204" pitchFamily="34" charset="0"/>
              </a:rPr>
              <a:t>за 1 </a:t>
            </a:r>
            <a:r>
              <a:rPr lang="ru-RU" dirty="0" smtClean="0">
                <a:latin typeface="Arial Narrow" panose="020B0606020202030204" pitchFamily="34" charset="0"/>
              </a:rPr>
              <a:t>койко-день, за пролеченный случай.</a:t>
            </a:r>
            <a:endParaRPr lang="x-none" dirty="0">
              <a:latin typeface="Arial Narrow" panose="020B0606020202030204" pitchFamily="34" charset="0"/>
            </a:endParaRPr>
          </a:p>
        </p:txBody>
      </p:sp>
      <p:sp>
        <p:nvSpPr>
          <p:cNvPr id="13" name="Заголовок 11"/>
          <p:cNvSpPr txBox="1">
            <a:spLocks/>
          </p:cNvSpPr>
          <p:nvPr/>
        </p:nvSpPr>
        <p:spPr>
          <a:xfrm>
            <a:off x="-32885" y="92398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ГОБМП и ОСМС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МЕДИЦИНСКАЯ РЕАБИЛИТАЦИЯ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F7739F21-433E-4AE3-A7FB-E3D53AEB2B5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459693" y="133593"/>
            <a:ext cx="467586" cy="467586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64CA7CF5-4BA1-411D-A753-6B39B696721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16128" y="143742"/>
            <a:ext cx="412171" cy="4552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7442583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Прямая соединительная линия 41"/>
          <p:cNvCxnSpPr/>
          <p:nvPr/>
        </p:nvCxnSpPr>
        <p:spPr>
          <a:xfrm flipH="1">
            <a:off x="185919" y="566758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Заголовок 1">
            <a:extLst>
              <a:ext uri="{FF2B5EF4-FFF2-40B4-BE49-F238E27FC236}">
                <a16:creationId xmlns:a16="http://schemas.microsoft.com/office/drawing/2014/main" xmlns="" id="{80338F4C-979D-473D-B4B7-FF138E0EDC33}"/>
              </a:ext>
            </a:extLst>
          </p:cNvPr>
          <p:cNvSpPr txBox="1">
            <a:spLocks/>
          </p:cNvSpPr>
          <p:nvPr/>
        </p:nvSpPr>
        <p:spPr>
          <a:xfrm>
            <a:off x="102816" y="1842691"/>
            <a:ext cx="6023663" cy="30106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lvl="0" indent="-285750" algn="just">
              <a:buFont typeface="Wingdings" pitchFamily="2" charset="2"/>
              <a:buChar char="Ø"/>
            </a:pPr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кодов МКБ-10 с указанием кода основного диагноза и уточняющего диагнозов после острых состояний и оперативных вмешательств взрослым и детям для 1 и 2 этапа </a:t>
            </a:r>
            <a:r>
              <a:rPr lang="ru-RU" sz="13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реабилитации (приложение 1)</a:t>
            </a:r>
          </a:p>
          <a:p>
            <a:pPr marL="285750" lvl="0" indent="-285750" algn="just">
              <a:buFont typeface="Wingdings" pitchFamily="2" charset="2"/>
              <a:buChar char="Ø"/>
            </a:pPr>
            <a:endParaRPr lang="ru-RU" sz="13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Перечень кодов МКБ-10 с указанием кода основного диагноза и уточняющего диагнозов после острых состояний и оперативных вмешательств взрослым лицам для 3 этапа </a:t>
            </a:r>
            <a:r>
              <a:rPr lang="ru-RU" sz="13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реабилитации (приложение 2)</a:t>
            </a:r>
          </a:p>
          <a:p>
            <a:pPr marL="285750" lvl="0" indent="-285750" algn="just">
              <a:buFont typeface="Wingdings" pitchFamily="2" charset="2"/>
              <a:buChar char="Ø"/>
            </a:pPr>
            <a:endParaRPr lang="ru-RU" sz="13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кодов МКБ-10 с указанием кода основного диагноза и уточняющего диагнозов на региональном уровне детям с хроническими заболеваниями </a:t>
            </a:r>
            <a:r>
              <a:rPr lang="ru-RU" sz="13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этапа </a:t>
            </a:r>
            <a:r>
              <a:rPr lang="ru-RU" sz="13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реабилитации (</a:t>
            </a:r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</a:t>
            </a:r>
            <a:r>
              <a:rPr lang="ru-RU" sz="13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</a:t>
            </a:r>
            <a:endParaRPr lang="ru-RU" sz="13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itchFamily="2" charset="2"/>
              <a:buChar char="Ø"/>
            </a:pPr>
            <a:endParaRPr lang="ru-RU" sz="13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itchFamily="2" charset="2"/>
              <a:buChar char="Ø"/>
            </a:pPr>
            <a:endParaRPr lang="ru-RU" sz="13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кодов МКБ-10 с указанием кода основного диагноза и уточняющего диагнозов на республиканском уровне детям с хроническими заболеваниями </a:t>
            </a:r>
            <a:r>
              <a:rPr lang="ru-RU" sz="13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этапа </a:t>
            </a:r>
            <a:r>
              <a:rPr lang="ru-RU" sz="13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реабилитации </a:t>
            </a:r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(приложение </a:t>
            </a:r>
            <a:r>
              <a:rPr lang="ru-RU" sz="13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</a:t>
            </a:r>
            <a:endParaRPr lang="ru-RU" sz="13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itchFamily="2" charset="2"/>
              <a:buChar char="Ø"/>
            </a:pPr>
            <a:endParaRPr lang="ru-RU" sz="13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02816" y="1259080"/>
            <a:ext cx="6001851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НОВЫЕ ПЕРЕЧНИ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235518" y="1248821"/>
            <a:ext cx="580673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ДОПОЛНЕНИЯ В ПРАВИЛА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flipH="1">
            <a:off x="246955" y="1165229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Скругленный прямоугольник 42"/>
          <p:cNvSpPr/>
          <p:nvPr/>
        </p:nvSpPr>
        <p:spPr>
          <a:xfrm>
            <a:off x="6972301" y="3793501"/>
            <a:ext cx="5085602" cy="187375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0" bIns="0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85919" y="506887"/>
            <a:ext cx="112491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 проект внесения изменений и дополнений в приказ МЗ РК от 27 декабря 2013 года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759 «Об утверждении стандарта организации оказания медицинской реабилитации населению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РК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13374" y="1628412"/>
            <a:ext cx="5828876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ru-RU" sz="13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Разработана методология организации медицинской реабилитации на основе непрерывности и доступности на всех этапах оказания медицинской </a:t>
            </a:r>
            <a:r>
              <a:rPr lang="ru-RU" sz="1300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помощи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ru-RU" sz="6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3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Использована Международная классификация функционирования, ограничения жизнедеятельности и </a:t>
            </a:r>
            <a:r>
              <a:rPr lang="ru-RU" sz="1300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здоровья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ru-RU" sz="6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3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Разработана шкала и маршрут пациента на основе МКФ с регистрацией в реабилитационной карте формы </a:t>
            </a:r>
            <a:r>
              <a:rPr lang="ru-RU" sz="1300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107/у (приложения 5-14)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ru-RU" sz="6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3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Прописаны уровни реабилитации (стационар, стационар на дому, </a:t>
            </a:r>
            <a:r>
              <a:rPr lang="ru-RU" sz="1300" dirty="0" err="1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стационарозамещение</a:t>
            </a:r>
            <a:r>
              <a:rPr lang="ru-RU" sz="13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, выезд мобильной бригады, с использованием телемедицинских технологий</a:t>
            </a:r>
            <a:r>
              <a:rPr lang="ru-RU" sz="1300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)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ru-RU" sz="6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300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Предусмотрен </a:t>
            </a:r>
            <a:r>
              <a:rPr lang="ru-RU" sz="13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единый центр учета лиц, получивших реабилитацию на всех этапах на основании формы </a:t>
            </a:r>
            <a:r>
              <a:rPr lang="ru-RU" sz="1300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107/у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ru-RU" sz="6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3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Определено двойное кодирование в стационаре для учета и </a:t>
            </a:r>
            <a:r>
              <a:rPr lang="ru-RU" sz="1300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планирования</a:t>
            </a:r>
            <a:endParaRPr lang="ru-RU" sz="13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algn="just"/>
            <a:endParaRPr lang="ru-RU" sz="13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5919" y="4730378"/>
            <a:ext cx="11881121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latin typeface="Arial Narrow" pitchFamily="34" charset="0"/>
              </a:rPr>
              <a:t>Подлежит реализации:</a:t>
            </a:r>
          </a:p>
          <a:p>
            <a:pPr algn="just"/>
            <a:endParaRPr lang="ru-RU" sz="1200" b="1" dirty="0">
              <a:latin typeface="Arial Narrow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Порядка оказания реабилитации и восстановительного лечения </a:t>
            </a:r>
            <a:r>
              <a:rPr lang="ru-RU" sz="1400" b="1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ИС здравоохранения</a:t>
            </a:r>
            <a:r>
              <a:rPr lang="ru-RU" sz="1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что  позволит осуществлять:</a:t>
            </a:r>
          </a:p>
          <a:p>
            <a:pPr algn="just"/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структуры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пациентов, динамики изменений в состоянии</a:t>
            </a:r>
            <a:endParaRPr lang="ru-RU" sz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комплексную оценку нарушений: оценку функциональных нарушений, оценку характера ограничений жизнедеятельности, оценку реабилитационного потенциала</a:t>
            </a:r>
          </a:p>
          <a:p>
            <a:pPr algn="just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потребности по 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уровням оказания на основе интегрального показателя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видам реабилитации</a:t>
            </a:r>
            <a:endParaRPr lang="ru-RU" sz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оценку эффективности 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реабилитации</a:t>
            </a:r>
          </a:p>
          <a:p>
            <a:pPr algn="just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1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 typeface="Wingdings" pitchFamily="2" charset="2"/>
              <a:buChar char="Ø"/>
            </a:pPr>
            <a:r>
              <a:rPr lang="ru-RU" sz="1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тарифов на медицинские услуги</a:t>
            </a:r>
          </a:p>
        </p:txBody>
      </p:sp>
      <p:sp>
        <p:nvSpPr>
          <p:cNvPr id="12" name="Заголовок 11"/>
          <p:cNvSpPr txBox="1">
            <a:spLocks/>
          </p:cNvSpPr>
          <p:nvPr/>
        </p:nvSpPr>
        <p:spPr>
          <a:xfrm>
            <a:off x="-32885" y="92398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ru-RU" sz="2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ГОБМП И ОСМС - МЕДИЦИНСКАЯ РЕАБИЛИТАЦИЯ</a:t>
            </a:r>
            <a:endParaRPr kumimoji="0" lang="ru-RU" sz="26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F7739F21-433E-4AE3-A7FB-E3D53AEB2B5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459693" y="133593"/>
            <a:ext cx="467586" cy="467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9927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1"/>
          <p:cNvSpPr txBox="1">
            <a:spLocks/>
          </p:cNvSpPr>
          <p:nvPr/>
        </p:nvSpPr>
        <p:spPr>
          <a:xfrm>
            <a:off x="102816" y="263991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 - ПАЛЛИАТИВНАЯ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ПОМОЩЬ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ДЛЯ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ОТДЕЛЬНЫХ КАТЕГОРИЙ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НАСЕЛЕНИЯ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76782" y="592376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Прямоугольник 57"/>
          <p:cNvSpPr/>
          <p:nvPr/>
        </p:nvSpPr>
        <p:spPr>
          <a:xfrm>
            <a:off x="3647215" y="1642498"/>
            <a:ext cx="3403455" cy="419373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anose="020B0606020202030204" pitchFamily="34" charset="0"/>
              <a:ea typeface="Microsoft JhengHei Light" panose="020B0304030504040204" pitchFamily="34" charset="-12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02816" y="1872484"/>
            <a:ext cx="3426222" cy="454890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76782" y="1202222"/>
            <a:ext cx="6391116" cy="33855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kk-KZ" sz="1600" b="1" dirty="0" smtClean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ОПИСАНИЕ МЕДИЦИНСКОЙ ПОМОЩИ</a:t>
            </a:r>
            <a:endParaRPr lang="ru-RU" sz="1600" b="1" dirty="0">
              <a:solidFill>
                <a:prstClr val="white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2816" y="1675775"/>
            <a:ext cx="646127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П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аллиативная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помощь</a:t>
            </a:r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- комплекс медицинских услуг, направленных на улучшение качества жизни пациентов с неизлечимыми заболеваниями в терминальной (конечной)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стадии</a:t>
            </a:r>
          </a:p>
          <a:p>
            <a:endParaRPr lang="ru-RU" sz="1400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КАТЕГОРИИ НАСЕЛЕНИЯ:</a:t>
            </a:r>
            <a:endParaRPr lang="ru-RU" sz="1400" b="1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лица, страдающие:</a:t>
            </a:r>
            <a:endParaRPr lang="ru-RU" sz="1400" b="1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      злокачественными новообразованиями IV клинической группы диспансерного наблюдения; </a:t>
            </a:r>
          </a:p>
          <a:p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      злокачественными новообразованиями, нуждающиеся в лекарственной коррекции состояния, после проведенного специализированного лечения; </a:t>
            </a:r>
          </a:p>
          <a:p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      хроническими прогрессирующими заболеваниями в терминальной стадии (стадия декомпенсации сердечной, легочной, печеночной, почечной недостаточности);</a:t>
            </a:r>
          </a:p>
          <a:p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      туберкулезом, состоящим на диспансерном учете по группе 1Г диспансерного учета;</a:t>
            </a:r>
          </a:p>
          <a:p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      синдромом приобретенного иммунодефицита 3-4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стадии (ВИЧ/СПИД) </a:t>
            </a:r>
          </a:p>
          <a:p>
            <a:endParaRPr lang="ru-RU" sz="1400" dirty="0" smtClean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дети,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при прогрессировании злокачественных новообразований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на фоне проведенной специфической терапии (химиотерапия, лучевая терапия и хирургическое лечение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);</a:t>
            </a:r>
          </a:p>
          <a:p>
            <a:pPr marL="285750" indent="-285750">
              <a:buFont typeface="Wingdings" pitchFamily="2" charset="2"/>
              <a:buChar char="Ø"/>
            </a:pPr>
            <a:endParaRPr lang="ru-RU" sz="1400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дети, страдающие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лейкозом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, при прогрессировании заболевания на фоне проводимой химиотерапии (</a:t>
            </a:r>
            <a:r>
              <a:rPr lang="ru-RU" sz="1400" dirty="0" err="1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химиорезистентность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). </a:t>
            </a:r>
            <a:endParaRPr lang="ru-RU" sz="1400" dirty="0" smtClean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endParaRPr lang="ru-RU" sz="1400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endParaRPr lang="ru-RU" sz="16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768884" y="1211392"/>
            <a:ext cx="5208124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kk-KZ" sz="1600" b="1" dirty="0" smtClean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ВАЖНО ЗНАТЬ НАСЕЛЕНИЮ</a:t>
            </a:r>
            <a:endParaRPr lang="ru-RU" sz="1600" b="1" dirty="0">
              <a:solidFill>
                <a:prstClr val="white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68194" y="1732403"/>
            <a:ext cx="522514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ГДЕ ОКАЗЫВАЕТСЯ ПОМОЩЬ?</a:t>
            </a:r>
          </a:p>
          <a:p>
            <a:pPr algn="just"/>
            <a:r>
              <a:rPr lang="ru-RU" sz="1400" dirty="0" smtClean="0">
                <a:latin typeface="Arial Narrow" pitchFamily="34" charset="0"/>
              </a:rPr>
              <a:t>В </a:t>
            </a:r>
            <a:r>
              <a:rPr lang="ru-RU" sz="1400" dirty="0">
                <a:latin typeface="Arial Narrow" pitchFamily="34" charset="0"/>
              </a:rPr>
              <a:t>больницах, медицинских центрах с круглосуточным пребыванием (отделениях, палатах, </a:t>
            </a:r>
            <a:r>
              <a:rPr lang="ru-RU" sz="1400" dirty="0" smtClean="0">
                <a:latin typeface="Arial Narrow" pitchFamily="34" charset="0"/>
              </a:rPr>
              <a:t>койках паллиативного профиля), хосписах, в поликлинике и на дому (по территориальному принципу обслуживания</a:t>
            </a:r>
            <a:endParaRPr lang="ru-RU" sz="1400" dirty="0">
              <a:latin typeface="Arial Narrow" pitchFamily="34" charset="0"/>
            </a:endParaRPr>
          </a:p>
          <a:p>
            <a:pPr algn="just"/>
            <a:endParaRPr lang="ru-RU" sz="1400" b="1" dirty="0" smtClean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КЕМ ОКАЗЫВАЕТСЯ ПОМОЩЬ?</a:t>
            </a:r>
          </a:p>
          <a:p>
            <a:pPr algn="just"/>
            <a:r>
              <a:rPr lang="ru-RU" sz="1400" dirty="0" smtClean="0">
                <a:latin typeface="Arial Narrow" pitchFamily="34" charset="0"/>
              </a:rPr>
              <a:t>Врачи, средние медицинские работники, социальные работники и психологи</a:t>
            </a:r>
          </a:p>
          <a:p>
            <a:pPr algn="just"/>
            <a:endParaRPr lang="ru-RU" sz="1400" b="1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algn="just"/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Экстренно и на плановой основе </a:t>
            </a:r>
            <a:r>
              <a:rPr lang="ru-RU" sz="1400" dirty="0">
                <a:latin typeface="Arial Narrow" pitchFamily="34" charset="0"/>
              </a:rPr>
              <a:t>по направлению специалистов</a:t>
            </a:r>
          </a:p>
          <a:p>
            <a:pPr algn="just"/>
            <a:endParaRPr lang="ru-RU" sz="1400" dirty="0" smtClean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ПОКАЗАНИЯ ДЛЯ ГОСПИТАЛИЗАЦИИ:</a:t>
            </a:r>
          </a:p>
          <a:p>
            <a:pPr indent="-285750" algn="just">
              <a:buFont typeface="Wingdings" pitchFamily="2" charset="2"/>
              <a:buChar char="ü"/>
            </a:pPr>
            <a:r>
              <a:rPr lang="ru-RU" sz="1400" dirty="0">
                <a:latin typeface="Arial Narrow" pitchFamily="34" charset="0"/>
              </a:rPr>
              <a:t>необходимость подбора поддерживающей, обезболивающей терапии для последующего перевода больного на лечение в амбулаторных условиях;</a:t>
            </a:r>
          </a:p>
          <a:p>
            <a:pPr indent="-285750" algn="just">
              <a:buFont typeface="Wingdings" pitchFamily="2" charset="2"/>
              <a:buChar char="ü"/>
            </a:pPr>
            <a:r>
              <a:rPr lang="ru-RU" sz="1400" dirty="0">
                <a:latin typeface="Arial Narrow" pitchFamily="34" charset="0"/>
              </a:rPr>
              <a:t>коррекция обезболивающей терапии в условиях круглосуточного наблюдения;</a:t>
            </a:r>
          </a:p>
          <a:p>
            <a:pPr indent="-285750" algn="just">
              <a:buFont typeface="Wingdings" pitchFamily="2" charset="2"/>
              <a:buChar char="ü"/>
            </a:pPr>
            <a:r>
              <a:rPr lang="ru-RU" sz="1400" dirty="0">
                <a:latin typeface="Arial Narrow" pitchFamily="34" charset="0"/>
              </a:rPr>
              <a:t>необходимость симптоматического лечения в условиях круглосуточного наблюдения;</a:t>
            </a:r>
          </a:p>
          <a:p>
            <a:pPr indent="-285750" algn="just">
              <a:buFont typeface="Wingdings" pitchFamily="2" charset="2"/>
              <a:buChar char="ü"/>
            </a:pPr>
            <a:r>
              <a:rPr lang="ru-RU" sz="1400" dirty="0">
                <a:latin typeface="Arial Narrow" pitchFamily="34" charset="0"/>
              </a:rPr>
              <a:t>наличие социально-психологических показаний (состояние депрессии, реактивного состояния, конфликтной ситуации в семье, отсутствие бытовых условий для ухода за больным).</a:t>
            </a: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F7739F21-433E-4AE3-A7FB-E3D53AEB2B5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27264" y="88697"/>
            <a:ext cx="467586" cy="467586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xmlns="" id="{64CA7CF5-4BA1-411D-A753-6B39B696721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32473" y="101012"/>
            <a:ext cx="412171" cy="455271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244929" y="591542"/>
            <a:ext cx="117499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Arial Narrow" pitchFamily="34" charset="0"/>
              </a:rPr>
              <a:t>ПОРЯДОК </a:t>
            </a:r>
            <a:r>
              <a:rPr lang="ru-RU" b="1" dirty="0">
                <a:latin typeface="Arial Narrow" pitchFamily="34" charset="0"/>
              </a:rPr>
              <a:t>ОКАЗАНИЯ </a:t>
            </a:r>
            <a:r>
              <a:rPr lang="ru-RU" b="1" dirty="0" smtClean="0">
                <a:latin typeface="Arial Narrow" pitchFamily="34" charset="0"/>
              </a:rPr>
              <a:t>ОПРЕДЕЛЕН  </a:t>
            </a:r>
            <a:r>
              <a:rPr lang="ru-RU" dirty="0">
                <a:latin typeface="Arial Narrow" pitchFamily="34" charset="0"/>
              </a:rPr>
              <a:t>приказом МЗСР РК от 27 марта 2015 года № 168 </a:t>
            </a:r>
            <a:endParaRPr lang="ru-RU" dirty="0" smtClean="0">
              <a:latin typeface="Arial Narrow" pitchFamily="34" charset="0"/>
            </a:endParaRPr>
          </a:p>
          <a:p>
            <a:pPr algn="ctr"/>
            <a:r>
              <a:rPr lang="ru-RU" dirty="0" smtClean="0">
                <a:latin typeface="Arial Narrow" pitchFamily="34" charset="0"/>
              </a:rPr>
              <a:t>«</a:t>
            </a:r>
            <a:r>
              <a:rPr lang="ru-RU" dirty="0">
                <a:latin typeface="Arial Narrow" pitchFamily="34" charset="0"/>
              </a:rPr>
              <a:t>Об утверждении Правил оказания паллиативной помощи и сестринского ухода» </a:t>
            </a:r>
          </a:p>
        </p:txBody>
      </p:sp>
    </p:spTree>
    <p:extLst>
      <p:ext uri="{BB962C8B-B14F-4D97-AF65-F5344CB8AC3E}">
        <p14:creationId xmlns:p14="http://schemas.microsoft.com/office/powerpoint/2010/main" xmlns="" val="32101521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1"/>
          <p:cNvSpPr txBox="1">
            <a:spLocks/>
          </p:cNvSpPr>
          <p:nvPr/>
        </p:nvSpPr>
        <p:spPr>
          <a:xfrm>
            <a:off x="102816" y="263991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 - ПАЛЛИАТИВНАЯ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ПОМОЩЬ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ДЛЯ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ОТДЕЛЬНЫХ КАТЕГОРИЙ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НАСЕЛЕНИЯ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76782" y="684776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Заголовок 1">
            <a:extLst>
              <a:ext uri="{FF2B5EF4-FFF2-40B4-BE49-F238E27FC236}">
                <a16:creationId xmlns:a16="http://schemas.microsoft.com/office/drawing/2014/main" xmlns="" id="{80338F4C-979D-473D-B4B7-FF138E0EDC33}"/>
              </a:ext>
            </a:extLst>
          </p:cNvPr>
          <p:cNvSpPr txBox="1">
            <a:spLocks/>
          </p:cNvSpPr>
          <p:nvPr/>
        </p:nvSpPr>
        <p:spPr>
          <a:xfrm>
            <a:off x="3633763" y="2646218"/>
            <a:ext cx="3410381" cy="241096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marR="0" lvl="0" indent="-285750" algn="l" defTabSz="914400" rtl="0" eaLnBrk="1" fontAlgn="b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3647215" y="1642498"/>
            <a:ext cx="3403455" cy="419373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anose="020B0606020202030204" pitchFamily="34" charset="0"/>
              <a:ea typeface="Microsoft JhengHei Light" panose="020B0304030504040204" pitchFamily="34" charset="-12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02816" y="1872484"/>
            <a:ext cx="3426222" cy="454890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76781" y="785858"/>
            <a:ext cx="5530055" cy="33855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kk-KZ" sz="1600" b="1" dirty="0" smtClean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ПЕРЕЧЕНЬ ЗАБОЛЕВАНИЙ ВЗРОСЛЫХ</a:t>
            </a:r>
            <a:endParaRPr lang="ru-RU" sz="1600" b="1" dirty="0">
              <a:solidFill>
                <a:prstClr val="white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831421" y="785858"/>
            <a:ext cx="6226481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b="1" dirty="0" smtClean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ПЕРЕЧЕНЬ ЗАБОЛЕВАНИЙ ДЕТЕЙ</a:t>
            </a:r>
            <a:endParaRPr lang="ru-RU" b="1" dirty="0">
              <a:solidFill>
                <a:prstClr val="white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831422" y="1258804"/>
            <a:ext cx="618855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Инфекционные заболевания </a:t>
            </a:r>
            <a:r>
              <a:rPr lang="ru-RU" sz="1200" dirty="0">
                <a:latin typeface="Arial Narrow" pitchFamily="34" charset="0"/>
              </a:rPr>
              <a:t>(ВИЧ-инфекция, туберкулез)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Злокачественные 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новообразования </a:t>
            </a:r>
            <a:r>
              <a:rPr lang="ru-RU" sz="1200" dirty="0">
                <a:latin typeface="Arial Narrow" pitchFamily="34" charset="0"/>
              </a:rPr>
              <a:t>(онкология)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Болезни эндокринной системы, расстройства питания и нарушения обмена 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веществ</a:t>
            </a:r>
            <a:r>
              <a:rPr lang="ru-RU" sz="1200" dirty="0" smtClean="0">
                <a:latin typeface="Arial Narrow" pitchFamily="34" charset="0"/>
              </a:rPr>
              <a:t> </a:t>
            </a:r>
            <a:r>
              <a:rPr lang="ru-RU" sz="1200" dirty="0">
                <a:latin typeface="Arial Narrow" pitchFamily="34" charset="0"/>
              </a:rPr>
              <a:t>(сахарный диабет 1 и 2 типа, </a:t>
            </a:r>
            <a:r>
              <a:rPr lang="ru-RU" sz="1200" dirty="0" err="1">
                <a:latin typeface="Arial Narrow" pitchFamily="34" charset="0"/>
              </a:rPr>
              <a:t>галактоземия</a:t>
            </a:r>
            <a:r>
              <a:rPr lang="ru-RU" sz="1200" dirty="0">
                <a:latin typeface="Arial Narrow" pitchFamily="34" charset="0"/>
              </a:rPr>
              <a:t>, Болезнь Гоше, </a:t>
            </a:r>
            <a:r>
              <a:rPr lang="ru-RU" sz="1200" dirty="0" err="1">
                <a:latin typeface="Arial Narrow" pitchFamily="34" charset="0"/>
              </a:rPr>
              <a:t>мукополисахаридозы</a:t>
            </a:r>
            <a:r>
              <a:rPr lang="ru-RU" sz="1200" dirty="0">
                <a:latin typeface="Arial Narrow" pitchFamily="34" charset="0"/>
              </a:rPr>
              <a:t>, </a:t>
            </a:r>
            <a:r>
              <a:rPr lang="ru-RU" sz="1200" dirty="0" err="1">
                <a:latin typeface="Arial Narrow" pitchFamily="34" charset="0"/>
              </a:rPr>
              <a:t>муковисцидоз</a:t>
            </a:r>
            <a:r>
              <a:rPr lang="ru-RU" sz="1200" dirty="0">
                <a:latin typeface="Arial Narrow" pitchFamily="34" charset="0"/>
              </a:rPr>
              <a:t>, </a:t>
            </a:r>
            <a:r>
              <a:rPr lang="ru-RU" sz="1200" dirty="0" err="1">
                <a:latin typeface="Arial Narrow" pitchFamily="34" charset="0"/>
              </a:rPr>
              <a:t>фенилкетонурия</a:t>
            </a:r>
            <a:r>
              <a:rPr lang="ru-RU" sz="1200" dirty="0">
                <a:latin typeface="Arial Narrow" pitchFamily="34" charset="0"/>
              </a:rPr>
              <a:t>, гиперфункция гипофиза, гипофункция гипофиза</a:t>
            </a:r>
            <a:endParaRPr lang="ru-RU" sz="12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Болезни нервной системы </a:t>
            </a:r>
            <a:r>
              <a:rPr lang="ru-RU" sz="1200" dirty="0">
                <a:latin typeface="Arial Narrow" pitchFamily="34" charset="0"/>
              </a:rPr>
              <a:t>(воспалительные болезни ЦНС, системные атрофии, поражающие преимущественно ЦНС, другие дегенеративные болезни ЦНС, </a:t>
            </a:r>
            <a:r>
              <a:rPr lang="ru-RU" sz="1200" dirty="0" err="1">
                <a:latin typeface="Arial Narrow" pitchFamily="34" charset="0"/>
              </a:rPr>
              <a:t>демиелинизирующие</a:t>
            </a:r>
            <a:r>
              <a:rPr lang="ru-RU" sz="1200" dirty="0">
                <a:latin typeface="Arial Narrow" pitchFamily="34" charset="0"/>
              </a:rPr>
              <a:t> болезни ЦНС, мышечная дистрофия </a:t>
            </a:r>
            <a:r>
              <a:rPr lang="ru-RU" sz="1200" dirty="0" err="1">
                <a:latin typeface="Arial Narrow" pitchFamily="34" charset="0"/>
              </a:rPr>
              <a:t>Дюшенна</a:t>
            </a:r>
            <a:r>
              <a:rPr lang="ru-RU" sz="1200" dirty="0">
                <a:latin typeface="Arial Narrow" pitchFamily="34" charset="0"/>
              </a:rPr>
              <a:t>, церебральный паралич)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Болезни системы кровообращения </a:t>
            </a:r>
            <a:r>
              <a:rPr lang="ru-RU" sz="1200" dirty="0">
                <a:latin typeface="Arial Narrow" pitchFamily="34" charset="0"/>
              </a:rPr>
              <a:t>(хронические ревматические болезни сердца, сердечная недостаточность, </a:t>
            </a:r>
            <a:r>
              <a:rPr lang="ru-RU" sz="1200" dirty="0" err="1">
                <a:latin typeface="Arial Narrow" pitchFamily="34" charset="0"/>
              </a:rPr>
              <a:t>кардиомиопатия</a:t>
            </a:r>
            <a:r>
              <a:rPr lang="ru-RU" sz="1200" dirty="0">
                <a:latin typeface="Arial Narrow" pitchFamily="34" charset="0"/>
              </a:rPr>
              <a:t>, субарахноидальное кровоизлияние, внутримозговое кровоизлияние, другое нетравматическое внутричерепное кровоизлияние, инфаркт мозга, инсульт, не уточненный как кровоизлияние или инфаркт, тромбоз портальной вены)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Болезни органов дыхания </a:t>
            </a:r>
            <a:r>
              <a:rPr lang="ru-RU" sz="1200" dirty="0">
                <a:latin typeface="Arial Narrow" pitchFamily="34" charset="0"/>
              </a:rPr>
              <a:t>(дыхательная недостаточность, не классифицированная в других рубриках)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Болезни органов пищеварения </a:t>
            </a:r>
            <a:r>
              <a:rPr lang="ru-RU" sz="1200" dirty="0">
                <a:latin typeface="Arial Narrow" pitchFamily="34" charset="0"/>
              </a:rPr>
              <a:t>(неинфекционный энтерит, печеночная недостаточность, не классифицированная в других рубриках, фиброз и цирроз печени)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Болезни костно-мышечной системы и соединительной ткани </a:t>
            </a:r>
            <a:r>
              <a:rPr lang="ru-RU" sz="1200" dirty="0">
                <a:latin typeface="Arial Narrow" pitchFamily="34" charset="0"/>
              </a:rPr>
              <a:t>(системные поражения соединительной ткани)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Болезни мочеполовой системы </a:t>
            </a:r>
            <a:r>
              <a:rPr lang="ru-RU" sz="1200" dirty="0">
                <a:latin typeface="Arial Narrow" pitchFamily="34" charset="0"/>
              </a:rPr>
              <a:t>(почечная недостаточность)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Отдельные состояния, возникающие в перинатальном периоде </a:t>
            </a:r>
            <a:r>
              <a:rPr lang="ru-RU" sz="1200" dirty="0">
                <a:latin typeface="Arial Narrow" pitchFamily="34" charset="0"/>
              </a:rPr>
              <a:t>(экстремально низкая масса тела при рождении)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Врожденные аномалии, деформации и хромосомные нарушения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(</a:t>
            </a:r>
            <a:r>
              <a:rPr lang="ru-RU" sz="1200" dirty="0">
                <a:latin typeface="Arial Narrow" pitchFamily="34" charset="0"/>
              </a:rPr>
              <a:t>врожденные аномалии развития нервной системы, врожденные аномалии системы кровообращения, врожденный ихтиоз, </a:t>
            </a:r>
            <a:r>
              <a:rPr lang="ru-RU" sz="1200" dirty="0" err="1">
                <a:latin typeface="Arial Narrow" pitchFamily="34" charset="0"/>
              </a:rPr>
              <a:t>нейрофиброматоз</a:t>
            </a:r>
            <a:r>
              <a:rPr lang="ru-RU" sz="1200" dirty="0">
                <a:latin typeface="Arial Narrow" pitchFamily="34" charset="0"/>
              </a:rPr>
              <a:t>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6780" y="1224837"/>
            <a:ext cx="5546385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Инфекционные заболевания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(ВИЧ-инфекция, туберкулез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)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sz="800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Злокачественные новообразования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(онкология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)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sz="800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Болезни эндокринной системы, расстройства питания и нарушения обмена веществ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(сахарный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диабет  1 и 2 типа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)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sz="800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Болезни нервной системы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(болезнь Паркинсона, болезнь Альцгеймера, другие дегенеративные заболевания нервной системы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, паралитические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синдромы, другие поражения нервной системы (энцефалопатии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)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sz="800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Болезни системы кровообращения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(другие формы сердечно-легочной недостаточности, сердечная недостаточность, последствия цереброваскулярных болезней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)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sz="800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Болезни органов дыхания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(другая хроническая </a:t>
            </a:r>
            <a:r>
              <a:rPr lang="ru-RU" sz="1400" dirty="0" err="1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обструктивная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 легочная болезнь, плевральный выпот, дыхательная недостаточность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)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sz="800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Болезни органов пищеварения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(токсическое поражение печени, печеночная недостаточность,  фиброз и цирроз печени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)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sz="800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Болезни мочеполовой системы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(хроническая болезнь почек, почечная недостаточность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)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sz="800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Травмы</a:t>
            </a:r>
            <a:endParaRPr lang="ru-RU" sz="1400" b="1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F7739F21-433E-4AE3-A7FB-E3D53AEB2B5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27264" y="88697"/>
            <a:ext cx="467586" cy="467586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64CA7CF5-4BA1-411D-A753-6B39B696721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32473" y="101012"/>
            <a:ext cx="412171" cy="4552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6271177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1"/>
          <p:cNvSpPr txBox="1">
            <a:spLocks/>
          </p:cNvSpPr>
          <p:nvPr/>
        </p:nvSpPr>
        <p:spPr>
          <a:xfrm>
            <a:off x="176782" y="62129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 – СЕСТРИНСКИЙ УХОД ДЛЯ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ОТДЕЛЬНЫХ КАТЕГОРИЙ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НАСЕЛЕНИЯ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76782" y="558616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Заголовок 1">
            <a:extLst>
              <a:ext uri="{FF2B5EF4-FFF2-40B4-BE49-F238E27FC236}">
                <a16:creationId xmlns:a16="http://schemas.microsoft.com/office/drawing/2014/main" xmlns="" id="{80338F4C-979D-473D-B4B7-FF138E0EDC33}"/>
              </a:ext>
            </a:extLst>
          </p:cNvPr>
          <p:cNvSpPr txBox="1">
            <a:spLocks/>
          </p:cNvSpPr>
          <p:nvPr/>
        </p:nvSpPr>
        <p:spPr>
          <a:xfrm>
            <a:off x="3633763" y="2646218"/>
            <a:ext cx="3410381" cy="241096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marR="0" lvl="0" indent="-285750" algn="l" defTabSz="914400" rtl="0" eaLnBrk="1" fontAlgn="b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3647215" y="1642498"/>
            <a:ext cx="3403455" cy="419373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anose="020B0606020202030204" pitchFamily="34" charset="0"/>
              <a:ea typeface="Microsoft JhengHei Light" panose="020B0304030504040204" pitchFamily="34" charset="-12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02816" y="1872484"/>
            <a:ext cx="3426222" cy="454890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76780" y="1087926"/>
            <a:ext cx="6542427" cy="33855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kk-KZ" sz="1600" b="1" dirty="0" smtClean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ОПИСАНИЕ МЕДИЦИНСКОЙ ПОМОЩИ</a:t>
            </a:r>
            <a:endParaRPr lang="ru-RU" sz="1600" b="1" dirty="0">
              <a:solidFill>
                <a:prstClr val="white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2815" y="1439019"/>
            <a:ext cx="6616392" cy="5370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Сестринский уход -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комплекс медицинских услуг, оказываемых средними медицинскими работниками лицам с тяжелыми заболеваниями, нуждающимся в уходе, в случаях, не требующих врачебного наблюдения</a:t>
            </a:r>
          </a:p>
          <a:p>
            <a:pPr algn="just"/>
            <a:endParaRPr lang="ru-RU" sz="1400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algn="just"/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ПЕРЕЧЕНЬ ЗАБОЛЕВАНИЙ ДЛЯ ВЗРОСЛЫХ И ДЕТЕЙ:</a:t>
            </a:r>
          </a:p>
          <a:p>
            <a:pPr algn="just"/>
            <a:endParaRPr lang="ru-RU" sz="1400" b="1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400" b="1" i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Болезни нервной системы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(болезнь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Паркинсона,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болезнь Альцгеймера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,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паралитические синдромы, другие дегенеративные заболевания и поражения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нервной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системы)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ru-RU" sz="900" dirty="0" smtClean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400" b="1" i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Болезни </a:t>
            </a:r>
            <a:r>
              <a:rPr lang="ru-RU" sz="1400" b="1" i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эндокринной системы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, расстройства питания и нарушения обмена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веществ (сахарный диабет 1 и 2 типа) 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ru-RU" sz="900" dirty="0" smtClean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400" b="1" i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Болезни </a:t>
            </a:r>
            <a:r>
              <a:rPr lang="ru-RU" sz="1400" b="1" i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системы кровообращения </a:t>
            </a:r>
            <a:r>
              <a:rPr lang="ru-RU" sz="1400" b="1" i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(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сердечная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недостаточность,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последствия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цереброваскулярных болезней,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другие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формы сердечно-легочной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недостаточности)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ru-RU" sz="900" dirty="0" smtClean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400" b="1" i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Болезни </a:t>
            </a:r>
            <a:r>
              <a:rPr lang="ru-RU" sz="1400" b="1" i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органов дыхания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(хроническая </a:t>
            </a:r>
            <a:r>
              <a:rPr lang="ru-RU" sz="1400" dirty="0" err="1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обструктивная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 легочная болезнь,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плевральный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выпот,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дыхательная недостаточность)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ru-RU" sz="900" dirty="0" smtClean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400" b="1" i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Болезни </a:t>
            </a:r>
            <a:r>
              <a:rPr lang="ru-RU" sz="1400" b="1" i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органов пищеварения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(токсическое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поражение печени,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печеночная недостаточность, фиброз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и цирроз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печени)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ru-RU" sz="900" dirty="0" smtClean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400" b="1" i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Болезни </a:t>
            </a:r>
            <a:r>
              <a:rPr lang="ru-RU" sz="1400" b="1" i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мочеполовой системы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(хроническая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болезнь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почек, почечная недостаточность)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ru-RU" sz="900" dirty="0" smtClean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400" b="1" i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Травмы</a:t>
            </a:r>
            <a:endParaRPr lang="ru-RU" sz="105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905325" y="1081868"/>
            <a:ext cx="5152578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kk-KZ" sz="1600" b="1" dirty="0" smtClean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ВАЖНО ЗНАТЬ НАСЕЛЕНИЮ</a:t>
            </a:r>
            <a:endParaRPr lang="ru-RU" sz="1600" b="1" dirty="0">
              <a:solidFill>
                <a:prstClr val="white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05325" y="1447183"/>
            <a:ext cx="5152578" cy="4816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ГДЕ ОКАЗЫВАЕТСЯ ПОМОЩЬ?</a:t>
            </a:r>
          </a:p>
          <a:p>
            <a:pPr algn="just"/>
            <a:r>
              <a:rPr lang="ru-RU" sz="1400" dirty="0" smtClean="0">
                <a:latin typeface="Arial Narrow" pitchFamily="34" charset="0"/>
              </a:rPr>
              <a:t>В больницах, медицинских центрах с круглосуточным пребыванием (отделениях, палатах, койках), больницах сестринского ухода, на дому (поликлиниками)</a:t>
            </a:r>
          </a:p>
          <a:p>
            <a:pPr algn="just"/>
            <a:endParaRPr lang="ru-RU" sz="1400" dirty="0" smtClean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algn="just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КЕМ ОКАЗЫВАЕТСЯ?</a:t>
            </a:r>
          </a:p>
          <a:p>
            <a:pPr algn="just"/>
            <a:r>
              <a:rPr lang="ru-RU" sz="1400" dirty="0" smtClean="0">
                <a:latin typeface="Arial Narrow" pitchFamily="34" charset="0"/>
              </a:rPr>
              <a:t>Средним медицинским персоналом, при необходимости консультации психолога, социального работника</a:t>
            </a:r>
          </a:p>
          <a:p>
            <a:pPr algn="just"/>
            <a:endParaRPr lang="ru-RU" sz="1400" dirty="0" smtClean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algn="just"/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ПОКАЗАНИЯ К ГОСПИТАЛИЗАЦИИ ПАЦИЕНТОВ:</a:t>
            </a:r>
            <a:endParaRPr lang="ru-RU" sz="1400" b="1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algn="just"/>
            <a:endParaRPr lang="ru-RU" sz="3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400" dirty="0" smtClean="0">
                <a:latin typeface="Arial Narrow" pitchFamily="34" charset="0"/>
              </a:rPr>
              <a:t>необходимость </a:t>
            </a:r>
            <a:r>
              <a:rPr lang="ru-RU" sz="1400" dirty="0">
                <a:latin typeface="Arial Narrow" pitchFamily="34" charset="0"/>
              </a:rPr>
              <a:t>симптоматической терапии и ухода в условиях круглосуточного наблюдения;</a:t>
            </a:r>
          </a:p>
          <a:p>
            <a:pPr algn="just"/>
            <a:endParaRPr lang="ru-RU" sz="500" dirty="0">
              <a:latin typeface="Arial Narrow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400" dirty="0" smtClean="0">
                <a:latin typeface="Arial Narrow" pitchFamily="34" charset="0"/>
              </a:rPr>
              <a:t>наличие </a:t>
            </a:r>
            <a:r>
              <a:rPr lang="ru-RU" sz="1400" dirty="0">
                <a:latin typeface="Arial Narrow" pitchFamily="34" charset="0"/>
              </a:rPr>
              <a:t>социально-психологических показаний (состояние депрессии, реактивного состояния, конфликтной ситуации в семье, отсутствие бытовых условий для ухода за больным).</a:t>
            </a:r>
          </a:p>
          <a:p>
            <a:pPr algn="just"/>
            <a:endParaRPr lang="ru-RU" sz="5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algn="just"/>
            <a:endParaRPr lang="ru-RU" sz="1400" b="1" dirty="0" smtClean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algn="just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Не </a:t>
            </a: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подлежат госпитализации </a:t>
            </a:r>
            <a:r>
              <a:rPr lang="ru-RU" sz="1400" dirty="0" smtClean="0">
                <a:latin typeface="Arial Narrow" pitchFamily="34" charset="0"/>
              </a:rPr>
              <a:t>в отделение (палата), больницы сестринского ухода пациенты, требующие </a:t>
            </a:r>
            <a:r>
              <a:rPr lang="ru-RU" sz="1400" dirty="0">
                <a:latin typeface="Arial Narrow" pitchFamily="34" charset="0"/>
              </a:rPr>
              <a:t>квалифицированной </a:t>
            </a:r>
            <a:r>
              <a:rPr lang="ru-RU" sz="1400" dirty="0" smtClean="0">
                <a:latin typeface="Arial Narrow" pitchFamily="34" charset="0"/>
              </a:rPr>
              <a:t>(врачебной) медицинской помощи </a:t>
            </a:r>
            <a:r>
              <a:rPr lang="ru-RU" sz="1400" dirty="0">
                <a:latin typeface="Arial Narrow" pitchFamily="34" charset="0"/>
              </a:rPr>
              <a:t>и постоянного врачебного наблюдения</a:t>
            </a:r>
            <a:r>
              <a:rPr lang="ru-RU" sz="1400" dirty="0" smtClean="0">
                <a:latin typeface="Arial Narrow" pitchFamily="34" charset="0"/>
              </a:rPr>
              <a:t>.</a:t>
            </a:r>
          </a:p>
          <a:p>
            <a:pPr algn="just"/>
            <a:endParaRPr lang="ru-RU" sz="14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F7739F21-433E-4AE3-A7FB-E3D53AEB2B5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27264" y="56041"/>
            <a:ext cx="467586" cy="467586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64CA7CF5-4BA1-411D-A753-6B39B696721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32474" y="89808"/>
            <a:ext cx="412171" cy="455271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244816" y="523627"/>
            <a:ext cx="11947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Arial Narrow" pitchFamily="34" charset="0"/>
              </a:rPr>
              <a:t>ПОРЯДОК ОКАЗАНИЯ ОПРЕДЕЛЕН </a:t>
            </a:r>
            <a:r>
              <a:rPr lang="ru-RU" sz="1600" dirty="0" smtClean="0">
                <a:latin typeface="Arial Narrow" pitchFamily="34" charset="0"/>
              </a:rPr>
              <a:t>приказом </a:t>
            </a:r>
            <a:r>
              <a:rPr lang="ru-RU" sz="1600" dirty="0">
                <a:latin typeface="Arial Narrow" pitchFamily="34" charset="0"/>
              </a:rPr>
              <a:t>МЗСР РК от 27 марта 2015 года № 168 </a:t>
            </a:r>
            <a:endParaRPr lang="ru-RU" sz="1600" dirty="0" smtClean="0">
              <a:latin typeface="Arial Narrow" pitchFamily="34" charset="0"/>
            </a:endParaRPr>
          </a:p>
          <a:p>
            <a:pPr algn="ctr"/>
            <a:r>
              <a:rPr lang="ru-RU" sz="1600" dirty="0" smtClean="0">
                <a:latin typeface="Arial Narrow" pitchFamily="34" charset="0"/>
              </a:rPr>
              <a:t>«</a:t>
            </a:r>
            <a:r>
              <a:rPr lang="ru-RU" sz="1600" dirty="0">
                <a:latin typeface="Arial Narrow" pitchFamily="34" charset="0"/>
              </a:rPr>
              <a:t>Об утверждении Правил оказания паллиативной помощи и сестринского ухода» </a:t>
            </a:r>
          </a:p>
        </p:txBody>
      </p:sp>
    </p:spTree>
    <p:extLst>
      <p:ext uri="{BB962C8B-B14F-4D97-AF65-F5344CB8AC3E}">
        <p14:creationId xmlns:p14="http://schemas.microsoft.com/office/powerpoint/2010/main" xmlns="" val="6275781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1"/>
          <p:cNvSpPr txBox="1">
            <a:spLocks/>
          </p:cNvSpPr>
          <p:nvPr/>
        </p:nvSpPr>
        <p:spPr>
          <a:xfrm>
            <a:off x="176782" y="62129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 – СЕСТРИНСКИЙ УХОД ДЛЯ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ОТДЕЛЬНЫХ КАТЕГОРИЙ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НАСЕЛЕНИЯ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76782" y="558616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Заголовок 1">
            <a:extLst>
              <a:ext uri="{FF2B5EF4-FFF2-40B4-BE49-F238E27FC236}">
                <a16:creationId xmlns:a16="http://schemas.microsoft.com/office/drawing/2014/main" xmlns="" id="{80338F4C-979D-473D-B4B7-FF138E0EDC33}"/>
              </a:ext>
            </a:extLst>
          </p:cNvPr>
          <p:cNvSpPr txBox="1">
            <a:spLocks/>
          </p:cNvSpPr>
          <p:nvPr/>
        </p:nvSpPr>
        <p:spPr>
          <a:xfrm>
            <a:off x="3633763" y="2646218"/>
            <a:ext cx="3410381" cy="241096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marR="0" lvl="0" indent="-285750" algn="l" defTabSz="914400" rtl="0" eaLnBrk="1" fontAlgn="b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3647215" y="1642498"/>
            <a:ext cx="3403455" cy="419373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anose="020B0606020202030204" pitchFamily="34" charset="0"/>
              <a:ea typeface="Microsoft JhengHei Light" panose="020B0304030504040204" pitchFamily="34" charset="-12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02816" y="1872484"/>
            <a:ext cx="3426222" cy="454890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76780" y="589922"/>
            <a:ext cx="11818070" cy="33855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kk-KZ" sz="1600" b="1" dirty="0" smtClean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ПЕРЕЧЕНЬ КАТЕГОРИЙ ЛИЦ</a:t>
            </a:r>
            <a:endParaRPr lang="ru-RU" sz="1600" b="1" dirty="0">
              <a:solidFill>
                <a:prstClr val="white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2814" y="941015"/>
            <a:ext cx="1189203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Лица, страдающие:</a:t>
            </a:r>
            <a:endParaRPr lang="ru-RU" b="1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algn="just"/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      злокачественными новообразованиями IV клинической группы диспансерного наблюдения; </a:t>
            </a:r>
          </a:p>
          <a:p>
            <a:pPr algn="just"/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      злокачественными новообразованиями, нуждающиеся в лекарственной коррекции состояния, после проведенного специализированного лечения; </a:t>
            </a:r>
          </a:p>
          <a:p>
            <a:pPr algn="just"/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      хроническими прогрессирующими заболеваниями в терминальной стадии (стадия декомпенсации сердечной, легочной, печеночной, почечной недостаточности);</a:t>
            </a:r>
          </a:p>
          <a:p>
            <a:pPr algn="just"/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      туберкулезом, состоящим на диспансерном учете по группе 1Г диспансерного учета;</a:t>
            </a:r>
          </a:p>
          <a:p>
            <a:pPr algn="just"/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      синдромом приобретенного иммунодефицита 3-4 стадии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;</a:t>
            </a:r>
          </a:p>
          <a:p>
            <a:pPr algn="just"/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 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Дети,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при прогрессировании злокачественных новообразований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на фоне проведенной специфической терапии (химиотерапия, лучевая терапия и хирургическое лечение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);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ru-RU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Дети, страдающие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лейкозом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, при прогрессировании заболевания на фоне проводимой химиотерапии (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химиорезистентность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);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ru-RU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Лица,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полностью или частично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неспособные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к самообслуживанию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,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нуждающиеся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в постоянном постороннем уходе, помощи или присмотре, абсолютно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зависимые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от других лиц в обеспечении жизненно важных социально-бытовых функций вследствие перенесенной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болезни</a:t>
            </a: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F7739F21-433E-4AE3-A7FB-E3D53AEB2B5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27264" y="56041"/>
            <a:ext cx="467586" cy="467586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64CA7CF5-4BA1-411D-A753-6B39B696721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32474" y="89808"/>
            <a:ext cx="412171" cy="4552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251343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1"/>
          <p:cNvSpPr txBox="1">
            <a:spLocks/>
          </p:cNvSpPr>
          <p:nvPr/>
        </p:nvSpPr>
        <p:spPr>
          <a:xfrm>
            <a:off x="102815" y="233242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  <a:cs typeface="Arial" panose="020B0604020202020204" pitchFamily="34" charset="0"/>
              </a:rPr>
              <a:t>ГОБМП - ОБЕСПЕЧЕНИЕ ПРЕПАРАТАМИ КРОВИ И ЕЕ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  <a:cs typeface="Arial" panose="020B0604020202020204" pitchFamily="34" charset="0"/>
              </a:rPr>
              <a:t>КОМПОНЕНТАМИ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 Narrow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71569" y="991903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Заголовок 1">
            <a:extLst>
              <a:ext uri="{FF2B5EF4-FFF2-40B4-BE49-F238E27FC236}">
                <a16:creationId xmlns:a16="http://schemas.microsoft.com/office/drawing/2014/main" xmlns="" id="{80338F4C-979D-473D-B4B7-FF138E0EDC33}"/>
              </a:ext>
            </a:extLst>
          </p:cNvPr>
          <p:cNvSpPr txBox="1">
            <a:spLocks/>
          </p:cNvSpPr>
          <p:nvPr/>
        </p:nvSpPr>
        <p:spPr>
          <a:xfrm>
            <a:off x="244403" y="2610786"/>
            <a:ext cx="5800101" cy="17444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96000" indent="-285750" algn="just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Обеспечение препаратами крови и ее компонентами по медицинским показаниям (больных, получающих медицинскую помощь в рамках ГОБМП и в системе ОСМС)</a:t>
            </a:r>
          </a:p>
          <a:p>
            <a:pPr marL="396000" indent="-285750" algn="just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Лабораторные услуги (для трансплантологии)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3647215" y="1642498"/>
            <a:ext cx="3403455" cy="419373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Microsoft JhengHei Light" panose="020B0304030504040204" pitchFamily="34" charset="-12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02816" y="1872484"/>
            <a:ext cx="3426222" cy="454890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76781" y="1847730"/>
            <a:ext cx="5935349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kk-KZ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Перечень услуг</a:t>
            </a:r>
            <a:endParaRPr lang="ru-RU" b="1" dirty="0">
              <a:solidFill>
                <a:prstClr val="white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251767" y="1847730"/>
            <a:ext cx="5760776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b="1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Что нового</a:t>
            </a:r>
            <a:endParaRPr lang="ru-RU" b="1" dirty="0">
              <a:solidFill>
                <a:prstClr val="white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flipH="1">
            <a:off x="171568" y="1385437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Скругленный прямоугольник 42"/>
          <p:cNvSpPr/>
          <p:nvPr/>
        </p:nvSpPr>
        <p:spPr>
          <a:xfrm>
            <a:off x="6972301" y="3793501"/>
            <a:ext cx="5085602" cy="187375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0" bIns="0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755286" y="6452614"/>
            <a:ext cx="364725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D6651B3C-5B4E-4CFB-A095-87006796E524}"/>
              </a:ext>
            </a:extLst>
          </p:cNvPr>
          <p:cNvSpPr txBox="1"/>
          <p:nvPr/>
        </p:nvSpPr>
        <p:spPr>
          <a:xfrm>
            <a:off x="404518" y="983790"/>
            <a:ext cx="11588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>
                <a:latin typeface="Arial Narrow" panose="020B0606020202030204" pitchFamily="34" charset="0"/>
              </a:rPr>
              <a:t>Действующий метод оплаты</a:t>
            </a:r>
            <a:r>
              <a:rPr lang="ru-RU" b="1" dirty="0">
                <a:latin typeface="Arial Narrow" panose="020B0606020202030204" pitchFamily="34" charset="0"/>
              </a:rPr>
              <a:t>: </a:t>
            </a:r>
            <a:r>
              <a:rPr lang="ru-RU" dirty="0">
                <a:latin typeface="Arial Narrow" panose="020B0606020202030204" pitchFamily="34" charset="0"/>
              </a:rPr>
              <a:t>по тарифам за компоненты крови и лабораторные услуги</a:t>
            </a:r>
            <a:endParaRPr lang="x-none" dirty="0"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51766" y="2531617"/>
            <a:ext cx="574134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Предлагается к внедрению с 4 квартала 2019 года</a:t>
            </a:r>
          </a:p>
          <a:p>
            <a:endParaRPr lang="ru-RU" b="1" i="1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Автоматизация учета услуг и интеграция с ИС здравоохранения: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>
              <a:buFontTx/>
              <a:buChar char="-"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с платежными </a:t>
            </a:r>
          </a:p>
          <a:p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      системами    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	– </a:t>
            </a:r>
            <a:r>
              <a:rPr lang="ru-RU" sz="1600" b="1" i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для автоматизации оплаты услуг;</a:t>
            </a:r>
          </a:p>
          <a:p>
            <a:endParaRPr lang="ru-RU" sz="1600" b="1" i="1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>
              <a:buFontTx/>
              <a:buChar char="-"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С ЭРСБ	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– </a:t>
            </a:r>
            <a:r>
              <a:rPr lang="ru-RU" sz="1600" b="1" i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для отслеживания факта обеспечения и</a:t>
            </a:r>
          </a:p>
          <a:p>
            <a:r>
              <a:rPr lang="ru-RU" sz="1600" b="1" i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		   формирования потребности в рамках </a:t>
            </a:r>
          </a:p>
          <a:p>
            <a:r>
              <a:rPr lang="ru-RU" sz="1600" b="1" i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		   ГОБМП и в системе ОСМС</a:t>
            </a:r>
            <a:endParaRPr lang="ru-RU" b="1" i="1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F7739F21-433E-4AE3-A7FB-E3D53AEB2B5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27264" y="88697"/>
            <a:ext cx="467586" cy="467586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64CA7CF5-4BA1-411D-A753-6B39B696721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16128" y="45774"/>
            <a:ext cx="412171" cy="455271"/>
          </a:xfrm>
          <a:prstGeom prst="rect">
            <a:avLst/>
          </a:prstGeom>
          <a:noFill/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F7739F21-433E-4AE3-A7FB-E3D53AEB2B5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90317" y="43789"/>
            <a:ext cx="467586" cy="467586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xmlns="" id="{64CA7CF5-4BA1-411D-A753-6B39B696721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168528" y="198174"/>
            <a:ext cx="412171" cy="455271"/>
          </a:xfrm>
          <a:prstGeom prst="rect">
            <a:avLst/>
          </a:prstGeom>
          <a:noFill/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xmlns="" id="{F7739F21-433E-4AE3-A7FB-E3D53AEB2B5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742717" y="196189"/>
            <a:ext cx="467586" cy="467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372390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1"/>
          <p:cNvSpPr txBox="1">
            <a:spLocks/>
          </p:cNvSpPr>
          <p:nvPr/>
        </p:nvSpPr>
        <p:spPr>
          <a:xfrm>
            <a:off x="37453" y="129037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 И ОСМС - ПАТОЛОГОАНАТОМИЧЕСКАЯ 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ДИАГНОСТИКА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02815" y="563711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Заголовок 1">
            <a:extLst>
              <a:ext uri="{FF2B5EF4-FFF2-40B4-BE49-F238E27FC236}">
                <a16:creationId xmlns:a16="http://schemas.microsoft.com/office/drawing/2014/main" xmlns="" id="{80338F4C-979D-473D-B4B7-FF138E0EDC33}"/>
              </a:ext>
            </a:extLst>
          </p:cNvPr>
          <p:cNvSpPr txBox="1">
            <a:spLocks/>
          </p:cNvSpPr>
          <p:nvPr/>
        </p:nvSpPr>
        <p:spPr>
          <a:xfrm>
            <a:off x="102815" y="1318680"/>
            <a:ext cx="5431725" cy="29825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lvl="0" indent="-285750" algn="l" fontAlgn="b">
              <a:buFont typeface="Wingdings" panose="05000000000000000000" pitchFamily="2" charset="2"/>
              <a:buChar char="Ø"/>
              <a:defRPr/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Патологоанатомические вскрытия;</a:t>
            </a:r>
          </a:p>
          <a:p>
            <a:pPr lvl="0" algn="l" fontAlgn="b">
              <a:defRPr/>
            </a:pPr>
            <a:endParaRPr lang="ru-RU" sz="18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85750" lvl="0" indent="-285750" algn="l" fontAlgn="b">
              <a:buFont typeface="Wingdings" panose="05000000000000000000" pitchFamily="2" charset="2"/>
              <a:buChar char="Ø"/>
              <a:defRPr/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Патологоанатомическая диагностика при:</a:t>
            </a:r>
          </a:p>
          <a:p>
            <a:pPr lvl="0" algn="l" fontAlgn="b">
              <a:defRPr/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	</a:t>
            </a:r>
          </a:p>
          <a:p>
            <a:pPr lvl="0" algn="l" fontAlgn="b">
              <a:defRPr/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	- хронических заболеваниях, подлежащих динамическому наблюдению, социально значимых заболеваниях;</a:t>
            </a:r>
          </a:p>
          <a:p>
            <a:pPr marL="285750" lvl="0" indent="-285750" algn="l" fontAlgn="b">
              <a:buFont typeface="Wingdings" panose="05000000000000000000" pitchFamily="2" charset="2"/>
              <a:buChar char="Ø"/>
              <a:defRPr/>
            </a:pPr>
            <a:endParaRPr lang="ru-RU" sz="18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lvl="0" algn="l" fontAlgn="b">
              <a:defRPr/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	- инфекционных заболеваниях и заболеваниях, представляющих опасность для окружающих.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102816" y="1055314"/>
            <a:ext cx="6030638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kk-KZ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</a:t>
            </a:r>
            <a:endParaRPr lang="ru-RU" b="1" dirty="0">
              <a:solidFill>
                <a:prstClr val="white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251631" y="1057934"/>
            <a:ext cx="5758703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ОСМС</a:t>
            </a: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flipH="1">
            <a:off x="126600" y="954647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Скругленный прямоугольник 42"/>
          <p:cNvSpPr/>
          <p:nvPr/>
        </p:nvSpPr>
        <p:spPr>
          <a:xfrm>
            <a:off x="6972301" y="3793501"/>
            <a:ext cx="5085602" cy="187375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0" bIns="0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755286" y="6452614"/>
            <a:ext cx="364725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D6651B3C-5B4E-4CFB-A095-87006796E524}"/>
              </a:ext>
            </a:extLst>
          </p:cNvPr>
          <p:cNvSpPr txBox="1"/>
          <p:nvPr/>
        </p:nvSpPr>
        <p:spPr>
          <a:xfrm>
            <a:off x="184279" y="592559"/>
            <a:ext cx="11881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>
                <a:latin typeface="Arial Narrow" panose="020B0606020202030204" pitchFamily="34" charset="0"/>
              </a:rPr>
              <a:t>Метод оплаты</a:t>
            </a:r>
            <a:r>
              <a:rPr lang="ru-RU" b="1" dirty="0">
                <a:latin typeface="Arial Narrow" panose="020B0606020202030204" pitchFamily="34" charset="0"/>
              </a:rPr>
              <a:t>: </a:t>
            </a:r>
            <a:r>
              <a:rPr lang="ru-RU" dirty="0">
                <a:latin typeface="Arial Narrow" panose="020B0606020202030204" pitchFamily="34" charset="0"/>
              </a:rPr>
              <a:t>по тарифу за услугу </a:t>
            </a:r>
            <a:endParaRPr lang="x-none" dirty="0"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4097" y="4400546"/>
            <a:ext cx="11833552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2060"/>
                </a:solidFill>
                <a:latin typeface="Arial Narrow" pitchFamily="34" charset="0"/>
              </a:rPr>
              <a:t>Предлагается к внедрению с 4 квартала 2019 года</a:t>
            </a:r>
          </a:p>
          <a:p>
            <a:endParaRPr lang="ru-RU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Автоматизация учета услуг и интеграция с ИС здравоохранения: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6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	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с платежными </a:t>
            </a:r>
          </a:p>
          <a:p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	системами    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	– для автоматизации оплаты услуг;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0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lvl="2"/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с ЭРСБ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		– для отслеживания факта проведения аутопсии и формирования потребности в рамках ГОБМП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b="1" i="1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51631" y="1743542"/>
            <a:ext cx="5630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Патологоанатомическая диагностика заболеваний, не входящих в ГОБМП</a:t>
            </a:r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xmlns="" id="{4B745364-137A-4984-8EC0-C44629B83829}"/>
              </a:ext>
            </a:extLst>
          </p:cNvPr>
          <p:cNvCxnSpPr/>
          <p:nvPr/>
        </p:nvCxnSpPr>
        <p:spPr>
          <a:xfrm flipH="1">
            <a:off x="238889" y="4188847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F7739F21-433E-4AE3-A7FB-E3D53AEB2B5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27264" y="88697"/>
            <a:ext cx="467586" cy="467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17921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1"/>
          <p:cNvSpPr txBox="1">
            <a:spLocks/>
          </p:cNvSpPr>
          <p:nvPr/>
        </p:nvSpPr>
        <p:spPr>
          <a:xfrm>
            <a:off x="21342" y="274460"/>
            <a:ext cx="12191999" cy="6463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 - СКОРАЯ МЕДИЦИНСКАЯ ПОМОЩЬ (СМП)</a:t>
            </a:r>
            <a:endParaRPr lang="ru-RU" sz="2800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lvl="0" algn="ctr"/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24629" y="629416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Прямоугольник 58"/>
          <p:cNvSpPr/>
          <p:nvPr/>
        </p:nvSpPr>
        <p:spPr>
          <a:xfrm>
            <a:off x="102816" y="1872484"/>
            <a:ext cx="6014526" cy="454890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24629" y="1385989"/>
            <a:ext cx="5960287" cy="540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anchor="ctr">
            <a:spAutoFit/>
          </a:bodyPr>
          <a:lstStyle/>
          <a:p>
            <a:pPr lvl="0" algn="ctr">
              <a:defRPr/>
            </a:pPr>
            <a:r>
              <a:rPr lang="kk-KZ" sz="2000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ПЕРЕЧЕНЬ УСЛУГ</a:t>
            </a:r>
            <a:endParaRPr lang="ru-RU" sz="2000" b="1" dirty="0">
              <a:solidFill>
                <a:prstClr val="white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251170" y="1376723"/>
            <a:ext cx="5868841" cy="54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noProof="0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КАК ОПЛАЧИВАЮТСЯ УСЛУГИ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6972301" y="3793501"/>
            <a:ext cx="5085602" cy="187375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0" bIns="0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755286" y="6452614"/>
            <a:ext cx="364725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2836" y="2013021"/>
            <a:ext cx="591758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6000" indent="-28575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Оказание медицинской помощи по экстренным показаниям;</a:t>
            </a:r>
          </a:p>
          <a:p>
            <a:pPr marL="39600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ru-RU" sz="20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96000" indent="-28575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Доставка пациентов в медицинские организации по экстренным показаниям; </a:t>
            </a:r>
          </a:p>
          <a:p>
            <a:pPr marL="39600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ru-RU" sz="20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96000" indent="-28575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При необходимости транспортировка пациента (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ов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), а также органов (части органов) и (или) тканей (части тканей) для последующей трансплантации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51170" y="2011534"/>
            <a:ext cx="575458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Скорая медицинская помощь по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подушевому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нормативу за прикрепленное население 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(поэтапное выравнивание тарифа – </a:t>
            </a:r>
            <a:r>
              <a:rPr lang="ru-RU" sz="1600" b="1" i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с установлением единых требований – индикаторов по регионам при выравнивании)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ru-RU" b="1" i="1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Тромболитическая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терапия –по фактической стоимости ЛС</a:t>
            </a:r>
          </a:p>
          <a:p>
            <a:pPr algn="just"/>
            <a:endParaRPr lang="ru-RU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Оплата услуг иногородним больным -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за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вызов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(</a:t>
            </a:r>
            <a:r>
              <a:rPr lang="kk-KZ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на стадии разработки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)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Оплата услуг по обслуживанию общественных мероприятий -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за мероприятие по средней стоимости или за час работы</a:t>
            </a:r>
            <a:r>
              <a:rPr lang="en-US" b="1" i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(</a:t>
            </a:r>
            <a:r>
              <a:rPr lang="kk-KZ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на стадии разработки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)</a:t>
            </a:r>
            <a:endParaRPr lang="ru-RU" b="1" i="1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Оплата услуг иностранцам, временно пребывающим на территории РК (в соответствии с международными договорами -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за вызов</a:t>
            </a:r>
            <a:r>
              <a:rPr lang="en-US" b="1" i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(</a:t>
            </a:r>
            <a:r>
              <a:rPr lang="kk-KZ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на стадии разработки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)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endParaRPr lang="ru-RU" dirty="0">
              <a:latin typeface="Arial Narrow" pitchFamily="34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85F97238-A1B4-4807-BC90-4AFCA93123B5}"/>
              </a:ext>
            </a:extLst>
          </p:cNvPr>
          <p:cNvSpPr/>
          <p:nvPr/>
        </p:nvSpPr>
        <p:spPr>
          <a:xfrm>
            <a:off x="142835" y="638743"/>
            <a:ext cx="1191506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0250" algn="ctr"/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ПОРЯДОК ОКАЗАНИЯ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утвержден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приказом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МЗ РК от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3 июля 2017 года № 450 «Об утверждении Правил оказания скорой медицинской помощи в Республике Казахстан»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3DD9E871-84C4-42D5-879D-2D25FFC1B3A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470062" y="116358"/>
            <a:ext cx="467586" cy="467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715551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1"/>
          <p:cNvSpPr txBox="1">
            <a:spLocks/>
          </p:cNvSpPr>
          <p:nvPr/>
        </p:nvSpPr>
        <p:spPr>
          <a:xfrm>
            <a:off x="16933" y="839125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 и ОСМС - ОБЕСПЕЧЕНИЕ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ЛЕКАРСТВЕННЫМИ СРЕДСТВАМИ, МЕДИЦИНСКИМИ ИЗДЕЛИЯМИ, СПЕЦИАЛИЗИРОВАННЫМИ ЛЕЧЕБНЫМИ ПРОДУКТАМИ, ИММУНОБИОЛОГИЧЕСКИМИ ПРЕПАРАТАМИ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Заголовок 1">
            <a:extLst>
              <a:ext uri="{FF2B5EF4-FFF2-40B4-BE49-F238E27FC236}">
                <a16:creationId xmlns:a16="http://schemas.microsoft.com/office/drawing/2014/main" xmlns="" id="{80338F4C-979D-473D-B4B7-FF138E0EDC33}"/>
              </a:ext>
            </a:extLst>
          </p:cNvPr>
          <p:cNvSpPr txBox="1">
            <a:spLocks/>
          </p:cNvSpPr>
          <p:nvPr/>
        </p:nvSpPr>
        <p:spPr>
          <a:xfrm>
            <a:off x="155435" y="2040920"/>
            <a:ext cx="5735782" cy="350516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При оказании скорой, стационарной и </a:t>
            </a:r>
            <a:r>
              <a:rPr lang="ru-RU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стационарозамещающей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помощи — в соответствии с лекарственными формулярами организаций здравоохранения;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endParaRPr lang="ru-RU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При оказании первичной медико-социальной помощи - в соответствии с утверждаемым перечнем лекарственных средств, изделий медицинского назначения и специализированных лечебных продуктов для бесплатного и льготного обеспечения отдельных категорий граждан с определенными заболеваниями (состояниями).</a:t>
            </a:r>
          </a:p>
          <a:p>
            <a:pPr algn="just"/>
            <a:endParaRPr lang="ru-RU" sz="1400" dirty="0">
              <a:latin typeface="Arial Narrow" panose="020B0606020202030204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6581608" y="2000356"/>
            <a:ext cx="3403455" cy="419373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anose="020B0606020202030204" pitchFamily="34" charset="0"/>
              <a:ea typeface="Microsoft JhengHei Light" panose="020B0304030504040204" pitchFamily="34" charset="-12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02816" y="1872484"/>
            <a:ext cx="3426222" cy="454890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55435" y="1527317"/>
            <a:ext cx="5957498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kk-KZ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</a:t>
            </a:r>
            <a:endParaRPr lang="ru-RU" b="1" dirty="0">
              <a:solidFill>
                <a:prstClr val="white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248400" y="1519688"/>
            <a:ext cx="5809504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ОСМС</a:t>
            </a: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6972301" y="3793501"/>
            <a:ext cx="5085602" cy="187375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0" bIns="0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70873" y="2073305"/>
            <a:ext cx="5608075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При оказании стационарной и </a:t>
            </a:r>
            <a:r>
              <a:rPr lang="ru-RU" sz="1600" dirty="0" err="1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стационарозамещающей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 помощи - в соответствии с лекарственными формулярами организаций здравоохранения;</a:t>
            </a:r>
          </a:p>
          <a:p>
            <a:pPr marL="285750" lvl="1" indent="-28575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ru-RU" sz="1600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285750" lvl="1" indent="-28575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 при оказании амбулаторно-поликлинической помощи - в соответствии с утверждаемым уполномоченным органом перечнем ЛС, МИ и специализированных лечебных продуктов для бесплатного и льготного обеспечения отдельных категорий граждан с определенными заболеваниями (состояниями) - перечень ЛС и МИ на амбулаторном уровне для  лечения заболеваний, подлежащих диспансерному учету, не вошедшие в перечень заболеваний, подлежащих динамическому наблюдению в рамках ГОБМП (при наличии активов ОСМС)</a:t>
            </a:r>
            <a:endParaRPr lang="ru-RU" sz="1400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endParaRPr lang="ru-RU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155435" y="5687842"/>
            <a:ext cx="118052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latin typeface="Arial Narrow" pitchFamily="34" charset="0"/>
              </a:rPr>
              <a:t>Допускается применение не зарегистрированных в Республике Казахстан </a:t>
            </a:r>
            <a:r>
              <a:rPr lang="ru-RU" sz="1600" dirty="0">
                <a:latin typeface="Arial Narrow" pitchFamily="34" charset="0"/>
              </a:rPr>
              <a:t>лекарственных средств, медицинских изделий для оказания медицинской помощи по жизненным показаниям конкретного пациента либо оказания медицинской помощи ограниченному контингенту пациентов с редкой и (или) особо тяжелой патологией в порядке, утвержденном уполномоченным </a:t>
            </a:r>
            <a:r>
              <a:rPr lang="ru-RU" sz="1600" dirty="0" smtClean="0">
                <a:latin typeface="Arial Narrow" pitchFamily="34" charset="0"/>
              </a:rPr>
              <a:t>органом</a:t>
            </a:r>
            <a:endParaRPr lang="ru-RU" sz="1600" dirty="0">
              <a:latin typeface="Arial Narrow" pitchFamily="34" charset="0"/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F7739F21-433E-4AE3-A7FB-E3D53AEB2B5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27264" y="56041"/>
            <a:ext cx="467586" cy="467586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64CA7CF5-4BA1-411D-A753-6B39B696721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32474" y="89808"/>
            <a:ext cx="412171" cy="4552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0813541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0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11145327" y="6239267"/>
            <a:ext cx="856891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67AA7B2-662C-45C8-BC01-1C72BE136786}" type="slidenum">
              <a:rPr lang="ru-RU" altLang="ru-RU" sz="16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31</a:t>
            </a:fld>
            <a:endParaRPr lang="ru-RU" altLang="ru-RU" sz="16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112531" y="5612339"/>
            <a:ext cx="10127416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>
                <a:solidFill>
                  <a:srgbClr val="00338D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Промежуточные результаты на </a:t>
            </a:r>
            <a:r>
              <a:rPr lang="ru-RU" b="1" dirty="0">
                <a:solidFill>
                  <a:srgbClr val="00338D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25 июня 2019 года  </a:t>
            </a:r>
            <a:r>
              <a:rPr lang="ru-RU" sz="1600" dirty="0">
                <a:latin typeface="Arial Narrow" panose="020B0606020202030204" pitchFamily="34" charset="0"/>
                <a:cs typeface="Times New Roman" panose="02020603050405020304" pitchFamily="18" charset="0"/>
              </a:rPr>
              <a:t>(с 12 апреля 2019 г.)</a:t>
            </a:r>
          </a:p>
          <a:p>
            <a:r>
              <a:rPr lang="ru-RU" sz="1600" baseline="0" dirty="0">
                <a:latin typeface="Arial Narrow" panose="020B0606020202030204" pitchFamily="34" charset="0"/>
                <a:cs typeface="Times New Roman" panose="02020603050405020304" pitchFamily="18" charset="0"/>
              </a:rPr>
              <a:t>Отправлено</a:t>
            </a:r>
            <a:r>
              <a:rPr lang="ru-RU" sz="1600" u="sng" baseline="0" dirty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b="1" u="sng" dirty="0">
                <a:solidFill>
                  <a:srgbClr val="00338D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1 050 929 SMS </a:t>
            </a:r>
            <a:r>
              <a:rPr lang="en-US" sz="1600" baseline="0" dirty="0">
                <a:latin typeface="Arial Narrow" panose="020B0606020202030204" pitchFamily="34" charset="0"/>
                <a:cs typeface="Times New Roman" panose="02020603050405020304" pitchFamily="18" charset="0"/>
              </a:rPr>
              <a:t>SMS</a:t>
            </a:r>
            <a:r>
              <a:rPr lang="ru-RU" sz="1600" baseline="0" dirty="0">
                <a:latin typeface="Arial Narrow" panose="020B0606020202030204" pitchFamily="34" charset="0"/>
                <a:cs typeface="Times New Roman" panose="02020603050405020304" pitchFamily="18" charset="0"/>
              </a:rPr>
              <a:t>-уведомлений пациентам.</a:t>
            </a:r>
          </a:p>
          <a:p>
            <a:r>
              <a:rPr lang="ru-RU" sz="1600" baseline="0" dirty="0">
                <a:latin typeface="Arial Narrow" panose="020B0606020202030204" pitchFamily="34" charset="0"/>
                <a:cs typeface="Times New Roman" panose="02020603050405020304" pitchFamily="18" charset="0"/>
              </a:rPr>
              <a:t>Зарегистрировано </a:t>
            </a:r>
            <a:r>
              <a:rPr lang="ru-RU" sz="1600" b="1" u="sng" dirty="0">
                <a:solidFill>
                  <a:srgbClr val="00338D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27 550 отзывов </a:t>
            </a:r>
            <a:r>
              <a:rPr lang="ru-RU" sz="1600" dirty="0">
                <a:latin typeface="Arial Narrow" panose="020B0606020202030204" pitchFamily="34" charset="0"/>
                <a:cs typeface="Times New Roman" panose="02020603050405020304" pitchFamily="18" charset="0"/>
              </a:rPr>
              <a:t>от пациентов  (9 871 ответов на SMS – уведомления, 17 679 звонков в контакт-центр СКФ)</a:t>
            </a:r>
            <a:r>
              <a:rPr lang="ru-RU" sz="1600" baseline="0" dirty="0">
                <a:latin typeface="Arial Narrow" panose="020B0606020202030204" pitchFamily="34" charset="0"/>
                <a:cs typeface="Times New Roman" panose="02020603050405020304" pitchFamily="18" charset="0"/>
              </a:rPr>
              <a:t>, из них </a:t>
            </a:r>
            <a:r>
              <a:rPr lang="ru-RU" sz="1600" b="1" u="sng" dirty="0">
                <a:solidFill>
                  <a:srgbClr val="00338D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4 157 </a:t>
            </a:r>
            <a:r>
              <a:rPr lang="ru-RU" sz="1600" b="1" dirty="0">
                <a:solidFill>
                  <a:srgbClr val="00338D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ответов о неполучении лекарственных препаратов </a:t>
            </a:r>
            <a:r>
              <a:rPr lang="ru-RU" sz="1400" i="1" baseline="0" dirty="0">
                <a:latin typeface="Arial Narrow" panose="020B0606020202030204" pitchFamily="34" charset="0"/>
                <a:cs typeface="Times New Roman" panose="02020603050405020304" pitchFamily="18" charset="0"/>
              </a:rPr>
              <a:t>(0,4% от общего количества</a:t>
            </a:r>
            <a:r>
              <a:rPr lang="en-US" sz="1400" i="1" baseline="0" dirty="0">
                <a:latin typeface="Arial Narrow" panose="020B0606020202030204" pitchFamily="34" charset="0"/>
                <a:cs typeface="Times New Roman" panose="02020603050405020304" pitchFamily="18" charset="0"/>
              </a:rPr>
              <a:t> SMS – </a:t>
            </a:r>
            <a:r>
              <a:rPr lang="ru-RU" sz="1400" i="1" baseline="0" dirty="0">
                <a:latin typeface="Arial Narrow" panose="020B0606020202030204" pitchFamily="34" charset="0"/>
                <a:cs typeface="Times New Roman" panose="02020603050405020304" pitchFamily="18" charset="0"/>
              </a:rPr>
              <a:t>уведомлений) </a:t>
            </a:r>
            <a:endParaRPr lang="ru-RU" sz="1600" i="1" baseline="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xmlns="" id="{8A378C3F-8D57-4CC2-894B-8B0CE123330E}"/>
              </a:ext>
            </a:extLst>
          </p:cNvPr>
          <p:cNvSpPr/>
          <p:nvPr/>
        </p:nvSpPr>
        <p:spPr>
          <a:xfrm>
            <a:off x="277614" y="236560"/>
            <a:ext cx="92999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800" b="1" dirty="0">
                <a:solidFill>
                  <a:srgbClr val="00338D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Структурная схема СМС</a:t>
            </a:r>
            <a:r>
              <a:rPr lang="en-US" altLang="ru-RU" sz="2800" b="1" dirty="0">
                <a:solidFill>
                  <a:srgbClr val="00338D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- </a:t>
            </a:r>
            <a:r>
              <a:rPr lang="ru-RU" altLang="ru-RU" sz="2800" b="1" dirty="0">
                <a:solidFill>
                  <a:srgbClr val="00338D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оповещения пациентов</a:t>
            </a:r>
            <a:endParaRPr lang="ru-RU" sz="2800" b="1" dirty="0">
              <a:solidFill>
                <a:srgbClr val="0E385E">
                  <a:lumMod val="50000"/>
                </a:srgbClr>
              </a:solidFill>
              <a:latin typeface="Arial Narrow" panose="020B0606020202030204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447835" y="1099868"/>
            <a:ext cx="11256204" cy="4967288"/>
            <a:chOff x="1051684" y="1143000"/>
            <a:chExt cx="11256204" cy="4967288"/>
          </a:xfrm>
        </p:grpSpPr>
        <p:sp>
          <p:nvSpPr>
            <p:cNvPr id="107" name="Rectangle 37">
              <a:extLst/>
            </p:cNvPr>
            <p:cNvSpPr/>
            <p:nvPr/>
          </p:nvSpPr>
          <p:spPr>
            <a:xfrm>
              <a:off x="3602038" y="1143000"/>
              <a:ext cx="1079500" cy="711200"/>
            </a:xfrm>
            <a:prstGeom prst="rect">
              <a:avLst/>
            </a:prstGeom>
            <a:gradFill flip="none" rotWithShape="1">
              <a:gsLst>
                <a:gs pos="0">
                  <a:srgbClr val="6F8B27">
                    <a:shade val="30000"/>
                    <a:satMod val="115000"/>
                  </a:srgbClr>
                </a:gs>
                <a:gs pos="50000">
                  <a:srgbClr val="6F8B27">
                    <a:shade val="67500"/>
                    <a:satMod val="115000"/>
                  </a:srgbClr>
                </a:gs>
                <a:gs pos="100000">
                  <a:srgbClr val="6F8B27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 w="12700" cap="flat" cmpd="sng" algn="ctr">
              <a:solidFill>
                <a:srgbClr val="6F8B27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Franklin Gothic Book" panose="020B0503020102020204"/>
                <a:cs typeface="+mn-cs"/>
              </a:endParaRPr>
            </a:p>
          </p:txBody>
        </p:sp>
        <p:sp>
          <p:nvSpPr>
            <p:cNvPr id="73" name="Прямоугольник 72">
              <a:extLst/>
            </p:cNvPr>
            <p:cNvSpPr/>
            <p:nvPr/>
          </p:nvSpPr>
          <p:spPr>
            <a:xfrm>
              <a:off x="3309938" y="1912938"/>
              <a:ext cx="1617662" cy="280987"/>
            </a:xfrm>
            <a:prstGeom prst="rect">
              <a:avLst/>
            </a:prstGeom>
            <a:noFill/>
            <a:ln w="22225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4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 РЦЭЗ (ИСЛО)</a:t>
              </a:r>
            </a:p>
          </p:txBody>
        </p:sp>
        <p:sp>
          <p:nvSpPr>
            <p:cNvPr id="76" name="Прямоугольник 75">
              <a:extLst/>
            </p:cNvPr>
            <p:cNvSpPr/>
            <p:nvPr/>
          </p:nvSpPr>
          <p:spPr>
            <a:xfrm>
              <a:off x="1285875" y="3427413"/>
              <a:ext cx="1412875" cy="328612"/>
            </a:xfrm>
            <a:prstGeom prst="rect">
              <a:avLst/>
            </a:prstGeom>
            <a:noFill/>
            <a:ln w="22225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4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СМС-</a:t>
              </a:r>
              <a:r>
                <a:rPr lang="ru-RU" sz="1400" b="1" dirty="0" err="1">
                  <a:solidFill>
                    <a:schemeClr val="tx1"/>
                  </a:solidFill>
                  <a:latin typeface="Arial Narrow" panose="020B0606020202030204" pitchFamily="34" charset="0"/>
                </a:rPr>
                <a:t>агрегатор</a:t>
              </a:r>
              <a:endParaRPr lang="ru-RU" sz="1400" b="1" dirty="0">
                <a:solidFill>
                  <a:schemeClr val="tx1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79" name="Прямоугольник 78">
              <a:extLst/>
            </p:cNvPr>
            <p:cNvSpPr/>
            <p:nvPr/>
          </p:nvSpPr>
          <p:spPr>
            <a:xfrm>
              <a:off x="5780088" y="3562350"/>
              <a:ext cx="1677987" cy="328613"/>
            </a:xfrm>
            <a:prstGeom prst="rect">
              <a:avLst/>
            </a:prstGeom>
            <a:noFill/>
            <a:ln w="22225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ts val="1400"/>
                </a:lnSpc>
                <a:defRPr/>
              </a:pPr>
              <a:r>
                <a:rPr lang="ru-RU" sz="14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Контакт-центр </a:t>
              </a:r>
            </a:p>
            <a:p>
              <a:pPr algn="ctr">
                <a:lnSpc>
                  <a:spcPts val="1400"/>
                </a:lnSpc>
                <a:defRPr/>
              </a:pPr>
              <a:r>
                <a:rPr lang="ru-RU" sz="14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СК-Фармация</a:t>
              </a:r>
            </a:p>
          </p:txBody>
        </p:sp>
        <p:sp>
          <p:nvSpPr>
            <p:cNvPr id="81" name="Прямоугольник 80">
              <a:extLst/>
            </p:cNvPr>
            <p:cNvSpPr/>
            <p:nvPr/>
          </p:nvSpPr>
          <p:spPr>
            <a:xfrm>
              <a:off x="8556625" y="3502025"/>
              <a:ext cx="836613" cy="328613"/>
            </a:xfrm>
            <a:prstGeom prst="rect">
              <a:avLst/>
            </a:prstGeom>
            <a:noFill/>
            <a:ln w="22225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4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ФСМС</a:t>
              </a:r>
            </a:p>
          </p:txBody>
        </p:sp>
        <p:sp>
          <p:nvSpPr>
            <p:cNvPr id="96" name="Shape 95">
              <a:extLst/>
            </p:cNvPr>
            <p:cNvSpPr/>
            <p:nvPr/>
          </p:nvSpPr>
          <p:spPr>
            <a:xfrm rot="6689967" flipV="1">
              <a:off x="2321720" y="1678781"/>
              <a:ext cx="1096962" cy="1019175"/>
            </a:xfrm>
            <a:prstGeom prst="swooshArrow">
              <a:avLst>
                <a:gd name="adj1" fmla="val 27520"/>
                <a:gd name="adj2" fmla="val 26535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7" name="Shape 96">
              <a:extLst/>
            </p:cNvPr>
            <p:cNvSpPr/>
            <p:nvPr/>
          </p:nvSpPr>
          <p:spPr>
            <a:xfrm rot="386530" flipV="1">
              <a:off x="2311400" y="3935413"/>
              <a:ext cx="1158875" cy="909637"/>
            </a:xfrm>
            <a:prstGeom prst="swooshArrow">
              <a:avLst>
                <a:gd name="adj1" fmla="val 27520"/>
                <a:gd name="adj2" fmla="val 26535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0" name="Прямоугольник 99">
              <a:extLst/>
            </p:cNvPr>
            <p:cNvSpPr/>
            <p:nvPr/>
          </p:nvSpPr>
          <p:spPr>
            <a:xfrm>
              <a:off x="1051684" y="1535113"/>
              <a:ext cx="1693862" cy="568325"/>
            </a:xfrm>
            <a:prstGeom prst="rect">
              <a:avLst/>
            </a:prstGeom>
            <a:noFill/>
            <a:ln w="22225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kk-KZ" sz="12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Инициация </a:t>
              </a:r>
              <a:r>
                <a:rPr lang="en-US" sz="12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SMS</a:t>
              </a:r>
              <a:r>
                <a:rPr lang="kk-KZ" sz="12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-оповещения</a:t>
              </a:r>
            </a:p>
            <a:p>
              <a:pPr algn="ctr">
                <a:defRPr/>
              </a:pPr>
              <a:r>
                <a:rPr lang="kk-KZ" sz="12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(при обеспечении рецепта)</a:t>
              </a:r>
              <a:endParaRPr lang="ru-RU" sz="1200" dirty="0">
                <a:solidFill>
                  <a:schemeClr val="tx1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101" name="Прямоугольник 100">
              <a:extLst/>
            </p:cNvPr>
            <p:cNvSpPr/>
            <p:nvPr/>
          </p:nvSpPr>
          <p:spPr>
            <a:xfrm>
              <a:off x="1436688" y="4311650"/>
              <a:ext cx="1397000" cy="517525"/>
            </a:xfrm>
            <a:prstGeom prst="rect">
              <a:avLst/>
            </a:prstGeom>
            <a:noFill/>
            <a:ln w="22225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kk-KZ" sz="12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Отправка </a:t>
              </a:r>
              <a:r>
                <a:rPr lang="en-US" sz="12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SMS</a:t>
              </a:r>
              <a:r>
                <a:rPr lang="kk-KZ" sz="12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-оповещения</a:t>
              </a:r>
              <a:endParaRPr lang="ru-RU" sz="1200" dirty="0">
                <a:solidFill>
                  <a:schemeClr val="tx1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102" name="Прямоугольник 101">
              <a:extLst/>
            </p:cNvPr>
            <p:cNvSpPr/>
            <p:nvPr/>
          </p:nvSpPr>
          <p:spPr>
            <a:xfrm>
              <a:off x="4681538" y="1265238"/>
              <a:ext cx="1347787" cy="539750"/>
            </a:xfrm>
            <a:prstGeom prst="rect">
              <a:avLst/>
            </a:prstGeom>
            <a:noFill/>
            <a:ln w="22225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2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Информация по полученным </a:t>
              </a:r>
            </a:p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SMS-</a:t>
              </a:r>
              <a:r>
                <a:rPr lang="ru-RU" sz="12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ответам</a:t>
              </a:r>
            </a:p>
          </p:txBody>
        </p:sp>
        <p:sp>
          <p:nvSpPr>
            <p:cNvPr id="103" name="Shape 102">
              <a:extLst/>
            </p:cNvPr>
            <p:cNvSpPr/>
            <p:nvPr/>
          </p:nvSpPr>
          <p:spPr>
            <a:xfrm rot="10800000" flipV="1">
              <a:off x="2817813" y="3101975"/>
              <a:ext cx="1292225" cy="1092200"/>
            </a:xfrm>
            <a:prstGeom prst="swooshArrow">
              <a:avLst>
                <a:gd name="adj1" fmla="val 27520"/>
                <a:gd name="adj2" fmla="val 26535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4" name="Shape 103">
              <a:extLst/>
            </p:cNvPr>
            <p:cNvSpPr/>
            <p:nvPr/>
          </p:nvSpPr>
          <p:spPr>
            <a:xfrm rot="10800000" flipH="1" flipV="1">
              <a:off x="4333876" y="2928173"/>
              <a:ext cx="1320800" cy="1200150"/>
            </a:xfrm>
            <a:prstGeom prst="swooshArrow">
              <a:avLst>
                <a:gd name="adj1" fmla="val 27520"/>
                <a:gd name="adj2" fmla="val 26535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6" name="Прямоугольник: скругленные углы 79">
              <a:extLst/>
            </p:cNvPr>
            <p:cNvSpPr/>
            <p:nvPr/>
          </p:nvSpPr>
          <p:spPr>
            <a:xfrm>
              <a:off x="3840163" y="1287463"/>
              <a:ext cx="579437" cy="422275"/>
            </a:xfrm>
            <a:prstGeom prst="roundRect">
              <a:avLst>
                <a:gd name="adj" fmla="val 0"/>
              </a:avLst>
            </a:prstGeom>
            <a:noFill/>
            <a:ln w="34925"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4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1</a:t>
              </a:r>
            </a:p>
          </p:txBody>
        </p:sp>
        <p:sp>
          <p:nvSpPr>
            <p:cNvPr id="108" name="Rectangle 37">
              <a:extLst/>
            </p:cNvPr>
            <p:cNvSpPr/>
            <p:nvPr/>
          </p:nvSpPr>
          <p:spPr>
            <a:xfrm>
              <a:off x="3725863" y="4256088"/>
              <a:ext cx="1079500" cy="712787"/>
            </a:xfrm>
            <a:prstGeom prst="rect">
              <a:avLst/>
            </a:prstGeom>
            <a:gradFill flip="none" rotWithShape="1">
              <a:gsLst>
                <a:gs pos="0">
                  <a:srgbClr val="6F8B27">
                    <a:shade val="30000"/>
                    <a:satMod val="115000"/>
                  </a:srgbClr>
                </a:gs>
                <a:gs pos="50000">
                  <a:srgbClr val="6F8B27">
                    <a:shade val="67500"/>
                    <a:satMod val="115000"/>
                  </a:srgbClr>
                </a:gs>
                <a:gs pos="100000">
                  <a:srgbClr val="6F8B27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 w="12700" cap="flat" cmpd="sng" algn="ctr">
              <a:solidFill>
                <a:srgbClr val="6F8B27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Franklin Gothic Book" panose="020B0503020102020204"/>
                <a:cs typeface="+mn-cs"/>
              </a:endParaRPr>
            </a:p>
          </p:txBody>
        </p:sp>
        <p:sp>
          <p:nvSpPr>
            <p:cNvPr id="113" name="Прямоугольник: скругленные углы 79">
              <a:extLst/>
            </p:cNvPr>
            <p:cNvSpPr/>
            <p:nvPr/>
          </p:nvSpPr>
          <p:spPr>
            <a:xfrm>
              <a:off x="3949700" y="4276725"/>
              <a:ext cx="579438" cy="650875"/>
            </a:xfrm>
            <a:prstGeom prst="roundRect">
              <a:avLst>
                <a:gd name="adj" fmla="val 0"/>
              </a:avLst>
            </a:prstGeom>
            <a:noFill/>
            <a:ln w="34925"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4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3</a:t>
              </a:r>
            </a:p>
          </p:txBody>
        </p:sp>
        <p:sp>
          <p:nvSpPr>
            <p:cNvPr id="118" name="Rectangle 37">
              <a:extLst/>
            </p:cNvPr>
            <p:cNvSpPr/>
            <p:nvPr/>
          </p:nvSpPr>
          <p:spPr>
            <a:xfrm>
              <a:off x="6035675" y="2778125"/>
              <a:ext cx="1081088" cy="712788"/>
            </a:xfrm>
            <a:prstGeom prst="rect">
              <a:avLst/>
            </a:prstGeom>
            <a:gradFill flip="none" rotWithShape="1">
              <a:gsLst>
                <a:gs pos="0">
                  <a:srgbClr val="6F8B27">
                    <a:shade val="30000"/>
                    <a:satMod val="115000"/>
                  </a:srgbClr>
                </a:gs>
                <a:gs pos="50000">
                  <a:srgbClr val="6F8B27">
                    <a:shade val="67500"/>
                    <a:satMod val="115000"/>
                  </a:srgbClr>
                </a:gs>
                <a:gs pos="100000">
                  <a:srgbClr val="6F8B27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 w="12700" cap="flat" cmpd="sng" algn="ctr">
              <a:solidFill>
                <a:srgbClr val="6F8B27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Franklin Gothic Book" panose="020B0503020102020204"/>
                <a:cs typeface="+mn-cs"/>
              </a:endParaRPr>
            </a:p>
          </p:txBody>
        </p:sp>
        <p:sp>
          <p:nvSpPr>
            <p:cNvPr id="127" name="Прямоугольник: скругленные углы 79">
              <a:extLst/>
            </p:cNvPr>
            <p:cNvSpPr/>
            <p:nvPr/>
          </p:nvSpPr>
          <p:spPr>
            <a:xfrm>
              <a:off x="6294438" y="2771775"/>
              <a:ext cx="579437" cy="650875"/>
            </a:xfrm>
            <a:prstGeom prst="roundRect">
              <a:avLst>
                <a:gd name="adj" fmla="val 0"/>
              </a:avLst>
            </a:prstGeom>
            <a:noFill/>
            <a:ln w="34925"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4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4</a:t>
              </a:r>
            </a:p>
          </p:txBody>
        </p:sp>
        <p:sp>
          <p:nvSpPr>
            <p:cNvPr id="131" name="Rectangle 37">
              <a:extLst/>
            </p:cNvPr>
            <p:cNvSpPr/>
            <p:nvPr/>
          </p:nvSpPr>
          <p:spPr>
            <a:xfrm>
              <a:off x="1468438" y="2740025"/>
              <a:ext cx="1079500" cy="712788"/>
            </a:xfrm>
            <a:prstGeom prst="rect">
              <a:avLst/>
            </a:prstGeom>
            <a:gradFill flip="none" rotWithShape="1">
              <a:gsLst>
                <a:gs pos="0">
                  <a:srgbClr val="6F8B27">
                    <a:shade val="30000"/>
                    <a:satMod val="115000"/>
                  </a:srgbClr>
                </a:gs>
                <a:gs pos="50000">
                  <a:srgbClr val="6F8B27">
                    <a:shade val="67500"/>
                    <a:satMod val="115000"/>
                  </a:srgbClr>
                </a:gs>
                <a:gs pos="100000">
                  <a:srgbClr val="6F8B27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 w="12700" cap="flat" cmpd="sng" algn="ctr">
              <a:solidFill>
                <a:srgbClr val="6F8B27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Franklin Gothic Book" panose="020B0503020102020204"/>
                <a:cs typeface="+mn-cs"/>
              </a:endParaRPr>
            </a:p>
          </p:txBody>
        </p:sp>
        <p:sp>
          <p:nvSpPr>
            <p:cNvPr id="133" name="Прямоугольник: скругленные углы 79">
              <a:extLst/>
            </p:cNvPr>
            <p:cNvSpPr/>
            <p:nvPr/>
          </p:nvSpPr>
          <p:spPr>
            <a:xfrm>
              <a:off x="1763713" y="2720975"/>
              <a:ext cx="579437" cy="650875"/>
            </a:xfrm>
            <a:prstGeom prst="roundRect">
              <a:avLst>
                <a:gd name="adj" fmla="val 0"/>
              </a:avLst>
            </a:prstGeom>
            <a:noFill/>
            <a:ln w="34925"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4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2</a:t>
              </a:r>
            </a:p>
          </p:txBody>
        </p:sp>
        <p:sp>
          <p:nvSpPr>
            <p:cNvPr id="134" name="Rectangle 37">
              <a:extLst/>
            </p:cNvPr>
            <p:cNvSpPr/>
            <p:nvPr/>
          </p:nvSpPr>
          <p:spPr>
            <a:xfrm>
              <a:off x="8470900" y="2801938"/>
              <a:ext cx="1079500" cy="712787"/>
            </a:xfrm>
            <a:prstGeom prst="rect">
              <a:avLst/>
            </a:prstGeom>
            <a:gradFill flip="none" rotWithShape="1">
              <a:gsLst>
                <a:gs pos="0">
                  <a:srgbClr val="6F8B27">
                    <a:shade val="30000"/>
                    <a:satMod val="115000"/>
                  </a:srgbClr>
                </a:gs>
                <a:gs pos="50000">
                  <a:srgbClr val="6F8B27">
                    <a:shade val="67500"/>
                    <a:satMod val="115000"/>
                  </a:srgbClr>
                </a:gs>
                <a:gs pos="100000">
                  <a:srgbClr val="6F8B27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 w="12700" cap="flat" cmpd="sng" algn="ctr">
              <a:solidFill>
                <a:srgbClr val="6F8B27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Franklin Gothic Book" panose="020B0503020102020204"/>
                <a:cs typeface="+mn-cs"/>
              </a:endParaRPr>
            </a:p>
          </p:txBody>
        </p:sp>
        <p:sp>
          <p:nvSpPr>
            <p:cNvPr id="136" name="Прямоугольник: скругленные углы 79">
              <a:extLst/>
            </p:cNvPr>
            <p:cNvSpPr/>
            <p:nvPr/>
          </p:nvSpPr>
          <p:spPr>
            <a:xfrm>
              <a:off x="8724900" y="2801938"/>
              <a:ext cx="579438" cy="650875"/>
            </a:xfrm>
            <a:prstGeom prst="roundRect">
              <a:avLst>
                <a:gd name="adj" fmla="val 0"/>
              </a:avLst>
            </a:prstGeom>
            <a:noFill/>
            <a:ln w="34925"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4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5</a:t>
              </a:r>
            </a:p>
          </p:txBody>
        </p:sp>
        <p:sp>
          <p:nvSpPr>
            <p:cNvPr id="5146" name="Прямоугольник 156"/>
            <p:cNvSpPr>
              <a:spLocks noChangeArrowheads="1"/>
            </p:cNvSpPr>
            <p:nvPr/>
          </p:nvSpPr>
          <p:spPr bwMode="auto">
            <a:xfrm>
              <a:off x="4945624" y="3440113"/>
              <a:ext cx="1131888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ts val="1900"/>
                </a:lnSpc>
                <a:spcBef>
                  <a:spcPct val="0"/>
                </a:spcBef>
                <a:buFontTx/>
                <a:buNone/>
              </a:pPr>
              <a:r>
                <a:rPr lang="ru-RU" altLang="ru-RU" sz="1400" dirty="0">
                  <a:latin typeface="Arial Narrow" panose="020B0606020202030204" pitchFamily="34" charset="0"/>
                </a:rPr>
                <a:t>Звонок на номер </a:t>
              </a:r>
              <a:r>
                <a:rPr lang="ru-RU" altLang="ru-RU" sz="1800" b="1" dirty="0">
                  <a:solidFill>
                    <a:srgbClr val="00497D"/>
                  </a:solidFill>
                  <a:latin typeface="Arial Narrow" panose="020B0606020202030204" pitchFamily="34" charset="0"/>
                </a:rPr>
                <a:t>1439</a:t>
              </a:r>
            </a:p>
          </p:txBody>
        </p:sp>
        <p:sp>
          <p:nvSpPr>
            <p:cNvPr id="138" name="Прямоугольник 137">
              <a:extLst/>
            </p:cNvPr>
            <p:cNvSpPr/>
            <p:nvPr/>
          </p:nvSpPr>
          <p:spPr>
            <a:xfrm>
              <a:off x="7127875" y="2212975"/>
              <a:ext cx="1350963" cy="619125"/>
            </a:xfrm>
            <a:prstGeom prst="rect">
              <a:avLst/>
            </a:prstGeom>
            <a:noFill/>
            <a:ln w="22225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2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Ежедневная передача отчета об обработанных звонках</a:t>
              </a:r>
            </a:p>
          </p:txBody>
        </p:sp>
        <p:sp>
          <p:nvSpPr>
            <p:cNvPr id="7" name="Стрелка вправо 6"/>
            <p:cNvSpPr/>
            <p:nvPr/>
          </p:nvSpPr>
          <p:spPr>
            <a:xfrm>
              <a:off x="7491413" y="2906713"/>
              <a:ext cx="606425" cy="533400"/>
            </a:xfrm>
            <a:prstGeom prst="rightArrow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39" name="Прямоугольник 138">
              <a:extLst/>
            </p:cNvPr>
            <p:cNvSpPr/>
            <p:nvPr/>
          </p:nvSpPr>
          <p:spPr>
            <a:xfrm>
              <a:off x="10342563" y="3795713"/>
              <a:ext cx="1965325" cy="330200"/>
            </a:xfrm>
            <a:prstGeom prst="rect">
              <a:avLst/>
            </a:prstGeom>
            <a:noFill/>
            <a:ln w="22225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4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МЗ РК, КБТУ МЗ РК,</a:t>
              </a:r>
            </a:p>
            <a:p>
              <a:pPr algn="ctr">
                <a:defRPr/>
              </a:pPr>
              <a:r>
                <a:rPr lang="ru-RU" sz="14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правоохранительные органы</a:t>
              </a:r>
            </a:p>
            <a:p>
              <a:pPr algn="ctr">
                <a:defRPr/>
              </a:pPr>
              <a:endParaRPr lang="ru-RU" sz="1400" b="1" dirty="0">
                <a:solidFill>
                  <a:schemeClr val="tx1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140" name="Rectangle 37">
              <a:extLst/>
            </p:cNvPr>
            <p:cNvSpPr/>
            <p:nvPr/>
          </p:nvSpPr>
          <p:spPr>
            <a:xfrm>
              <a:off x="10736263" y="2806700"/>
              <a:ext cx="1081087" cy="712788"/>
            </a:xfrm>
            <a:prstGeom prst="rect">
              <a:avLst/>
            </a:prstGeom>
            <a:gradFill flip="none" rotWithShape="1">
              <a:gsLst>
                <a:gs pos="0">
                  <a:srgbClr val="6F8B27">
                    <a:shade val="30000"/>
                    <a:satMod val="115000"/>
                  </a:srgbClr>
                </a:gs>
                <a:gs pos="50000">
                  <a:srgbClr val="6F8B27">
                    <a:shade val="67500"/>
                    <a:satMod val="115000"/>
                  </a:srgbClr>
                </a:gs>
                <a:gs pos="100000">
                  <a:srgbClr val="6F8B27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 w="12700" cap="flat" cmpd="sng" algn="ctr">
              <a:solidFill>
                <a:srgbClr val="6F8B27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Franklin Gothic Book" panose="020B0503020102020204"/>
                <a:cs typeface="+mn-cs"/>
              </a:endParaRPr>
            </a:p>
          </p:txBody>
        </p:sp>
        <p:sp>
          <p:nvSpPr>
            <p:cNvPr id="142" name="Прямоугольник: скругленные углы 79">
              <a:extLst/>
            </p:cNvPr>
            <p:cNvSpPr/>
            <p:nvPr/>
          </p:nvSpPr>
          <p:spPr>
            <a:xfrm>
              <a:off x="10987088" y="2789238"/>
              <a:ext cx="579437" cy="650875"/>
            </a:xfrm>
            <a:prstGeom prst="roundRect">
              <a:avLst>
                <a:gd name="adj" fmla="val 0"/>
              </a:avLst>
            </a:prstGeom>
            <a:noFill/>
            <a:ln w="34925"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4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6</a:t>
              </a:r>
            </a:p>
          </p:txBody>
        </p:sp>
        <p:sp>
          <p:nvSpPr>
            <p:cNvPr id="143" name="Стрелка вправо 142"/>
            <p:cNvSpPr/>
            <p:nvPr/>
          </p:nvSpPr>
          <p:spPr>
            <a:xfrm>
              <a:off x="9907588" y="2878138"/>
              <a:ext cx="606425" cy="533400"/>
            </a:xfrm>
            <a:prstGeom prst="rightArrow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44" name="Прямоугольник 143">
              <a:extLst/>
            </p:cNvPr>
            <p:cNvSpPr/>
            <p:nvPr/>
          </p:nvSpPr>
          <p:spPr>
            <a:xfrm>
              <a:off x="9394825" y="2232025"/>
              <a:ext cx="1541463" cy="557213"/>
            </a:xfrm>
            <a:prstGeom prst="rect">
              <a:avLst/>
            </a:prstGeom>
            <a:noFill/>
            <a:ln w="22225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2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Сводный отчет о потенциальных фактах приписок ЛС</a:t>
              </a:r>
            </a:p>
          </p:txBody>
        </p:sp>
        <p:cxnSp>
          <p:nvCxnSpPr>
            <p:cNvPr id="147" name="Прямая соединительная линия 146">
              <a:extLst/>
            </p:cNvPr>
            <p:cNvCxnSpPr/>
            <p:nvPr/>
          </p:nvCxnSpPr>
          <p:spPr>
            <a:xfrm>
              <a:off x="3833813" y="3776663"/>
              <a:ext cx="1436456" cy="349250"/>
            </a:xfrm>
            <a:prstGeom prst="line">
              <a:avLst/>
            </a:prstGeom>
            <a:ln w="22225">
              <a:solidFill>
                <a:schemeClr val="tx1">
                  <a:lumMod val="50000"/>
                  <a:lumOff val="50000"/>
                </a:schemeClr>
              </a:solidFill>
              <a:prstDash val="sysDot"/>
              <a:headEnd type="oval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48" name="Прямая соединительная линия 147">
              <a:extLst/>
            </p:cNvPr>
            <p:cNvCxnSpPr>
              <a:endCxn id="17" idx="1"/>
            </p:cNvCxnSpPr>
            <p:nvPr/>
          </p:nvCxnSpPr>
          <p:spPr>
            <a:xfrm>
              <a:off x="4630738" y="3735388"/>
              <a:ext cx="2092733" cy="1093787"/>
            </a:xfrm>
            <a:prstGeom prst="line">
              <a:avLst/>
            </a:prstGeom>
            <a:ln w="22225">
              <a:solidFill>
                <a:schemeClr val="tx1">
                  <a:lumMod val="50000"/>
                  <a:lumOff val="50000"/>
                </a:schemeClr>
              </a:solidFill>
              <a:prstDash val="sysDot"/>
              <a:headEnd type="oval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17" name="Прямоугольник 16"/>
            <p:cNvSpPr/>
            <p:nvPr/>
          </p:nvSpPr>
          <p:spPr>
            <a:xfrm>
              <a:off x="6723471" y="4475162"/>
              <a:ext cx="2622550" cy="7080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txBody>
            <a:bodyPr>
              <a:spAutoFit/>
            </a:bodyPr>
            <a:lstStyle/>
            <a:p>
              <a:pPr algn="just">
                <a:defRPr/>
              </a:pPr>
              <a:r>
                <a:rPr lang="ru-RU" sz="2000" b="1" dirty="0">
                  <a:latin typeface="Arial Narrow" panose="020B0606020202030204" pitchFamily="34" charset="0"/>
                </a:rPr>
                <a:t>В случае не получения</a:t>
              </a:r>
            </a:p>
            <a:p>
              <a:pPr algn="just">
                <a:defRPr/>
              </a:pPr>
              <a:r>
                <a:rPr lang="ru-RU" sz="2000" b="1" dirty="0">
                  <a:latin typeface="Arial Narrow" panose="020B0606020202030204" pitchFamily="34" charset="0"/>
                </a:rPr>
                <a:t> пациентом ЛС, ИМН</a:t>
              </a:r>
              <a:endParaRPr lang="ru-RU" sz="2000" dirty="0">
                <a:latin typeface="Arial Narrow" panose="020B0606020202030204" pitchFamily="34" charset="0"/>
              </a:endParaRPr>
            </a:p>
          </p:txBody>
        </p:sp>
        <p:pic>
          <p:nvPicPr>
            <p:cNvPr id="5158" name="Picture 6" descr="ID # 5918 - Синхронизация устройства с облаком - Анимация PowerPoint">
              <a:hlinkClick r:id="rId3"/>
            </p:cNvPr>
            <p:cNvPicPr>
              <a:picLocks noChangeAspect="1" noChangeArrowheads="1" noCrop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36088" y="4351338"/>
              <a:ext cx="1658937" cy="1758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2" name="Прямоугольник 41">
              <a:extLst/>
            </p:cNvPr>
            <p:cNvSpPr/>
            <p:nvPr/>
          </p:nvSpPr>
          <p:spPr>
            <a:xfrm>
              <a:off x="9432925" y="5821363"/>
              <a:ext cx="1692275" cy="288925"/>
            </a:xfrm>
            <a:prstGeom prst="rect">
              <a:avLst/>
            </a:prstGeom>
            <a:solidFill>
              <a:schemeClr val="bg1"/>
            </a:solidFill>
            <a:ln w="22225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1100" dirty="0">
                <a:solidFill>
                  <a:schemeClr val="tx1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46" name="Shape 45">
              <a:extLst/>
            </p:cNvPr>
            <p:cNvSpPr/>
            <p:nvPr/>
          </p:nvSpPr>
          <p:spPr>
            <a:xfrm rot="17840897" flipV="1">
              <a:off x="2944812" y="2155826"/>
              <a:ext cx="1292225" cy="1092200"/>
            </a:xfrm>
            <a:prstGeom prst="swooshArrow">
              <a:avLst>
                <a:gd name="adj1" fmla="val 27520"/>
                <a:gd name="adj2" fmla="val 26535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162" name="Прямоугольник 4"/>
            <p:cNvSpPr>
              <a:spLocks noChangeArrowheads="1"/>
            </p:cNvSpPr>
            <p:nvPr/>
          </p:nvSpPr>
          <p:spPr bwMode="auto">
            <a:xfrm>
              <a:off x="3378200" y="2889250"/>
              <a:ext cx="1284288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ts val="1900"/>
                </a:lnSpc>
                <a:spcBef>
                  <a:spcPct val="0"/>
                </a:spcBef>
                <a:buFontTx/>
                <a:buNone/>
              </a:pPr>
              <a:r>
                <a:rPr lang="ru-RU" altLang="ru-RU" sz="1400">
                  <a:latin typeface="Arial Narrow" panose="020B0606020202030204" pitchFamily="34" charset="0"/>
                </a:rPr>
                <a:t>Ответ </a:t>
              </a:r>
              <a:r>
                <a:rPr lang="ru-RU" altLang="ru-RU" sz="1800" b="1">
                  <a:solidFill>
                    <a:srgbClr val="00497D"/>
                  </a:solidFill>
                  <a:latin typeface="Arial Narrow" panose="020B0606020202030204" pitchFamily="34" charset="0"/>
                </a:rPr>
                <a:t>«0» </a:t>
              </a:r>
              <a:r>
                <a:rPr lang="ru-RU" altLang="ru-RU" sz="1400">
                  <a:latin typeface="Arial Narrow" panose="020B0606020202030204" pitchFamily="34" charset="0"/>
                </a:rPr>
                <a:t>на номер </a:t>
              </a:r>
              <a:r>
                <a:rPr lang="ru-RU" altLang="ru-RU" sz="1800" b="1">
                  <a:solidFill>
                    <a:srgbClr val="00497D"/>
                  </a:solidFill>
                  <a:latin typeface="Arial Narrow" panose="020B0606020202030204" pitchFamily="34" charset="0"/>
                </a:rPr>
                <a:t>2315</a:t>
              </a:r>
              <a:endParaRPr lang="ru-RU" altLang="ru-RU" sz="1800" b="1" u="sng">
                <a:solidFill>
                  <a:srgbClr val="00497D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47" name="Shape 46">
              <a:extLst/>
            </p:cNvPr>
            <p:cNvSpPr/>
            <p:nvPr/>
          </p:nvSpPr>
          <p:spPr>
            <a:xfrm rot="4731081">
              <a:off x="6638131" y="631032"/>
              <a:ext cx="957263" cy="2444750"/>
            </a:xfrm>
            <a:prstGeom prst="swooshArrow">
              <a:avLst>
                <a:gd name="adj1" fmla="val 27520"/>
                <a:gd name="adj2" fmla="val 26535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8" name="Прямоугольник 77">
              <a:extLst/>
            </p:cNvPr>
            <p:cNvSpPr/>
            <p:nvPr/>
          </p:nvSpPr>
          <p:spPr>
            <a:xfrm>
              <a:off x="3811935" y="3937793"/>
              <a:ext cx="836612" cy="328613"/>
            </a:xfrm>
            <a:prstGeom prst="rect">
              <a:avLst/>
            </a:prstGeom>
            <a:noFill/>
            <a:ln w="22225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4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Пациент</a:t>
              </a:r>
            </a:p>
          </p:txBody>
        </p:sp>
      </p:grpSp>
      <p:pic>
        <p:nvPicPr>
          <p:cNvPr id="48" name="Рисунок 47">
            <a:extLst>
              <a:ext uri="{FF2B5EF4-FFF2-40B4-BE49-F238E27FC236}">
                <a16:creationId xmlns:a16="http://schemas.microsoft.com/office/drawing/2014/main" xmlns="" id="{F7739F21-433E-4AE3-A7FB-E3D53AEB2B5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347656" y="268305"/>
            <a:ext cx="467586" cy="467586"/>
          </a:xfrm>
          <a:prstGeom prst="rect">
            <a:avLst/>
          </a:prstGeom>
        </p:spPr>
      </p:pic>
      <p:pic>
        <p:nvPicPr>
          <p:cNvPr id="49" name="Рисунок 48">
            <a:extLst>
              <a:ext uri="{FF2B5EF4-FFF2-40B4-BE49-F238E27FC236}">
                <a16:creationId xmlns:a16="http://schemas.microsoft.com/office/drawing/2014/main" xmlns="" id="{64CA7CF5-4BA1-411D-A753-6B39B696721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52866" y="302072"/>
            <a:ext cx="412171" cy="4552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489415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1"/>
          <p:cNvSpPr txBox="1">
            <a:spLocks/>
          </p:cNvSpPr>
          <p:nvPr/>
        </p:nvSpPr>
        <p:spPr>
          <a:xfrm>
            <a:off x="21342" y="274460"/>
            <a:ext cx="12191999" cy="6463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 - САНИТАРНАЯ АВИАЦИЯ</a:t>
            </a:r>
            <a:endParaRPr lang="ru-RU" sz="2800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lvl="0" algn="ctr"/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24629" y="653908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Прямоугольник 58"/>
          <p:cNvSpPr/>
          <p:nvPr/>
        </p:nvSpPr>
        <p:spPr>
          <a:xfrm>
            <a:off x="102816" y="1276512"/>
            <a:ext cx="6014526" cy="454890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24629" y="745134"/>
            <a:ext cx="5960287" cy="540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anchor="ctr">
            <a:spAutoFit/>
          </a:bodyPr>
          <a:lstStyle/>
          <a:p>
            <a:pPr lvl="0" algn="ctr">
              <a:defRPr/>
            </a:pPr>
            <a:r>
              <a:rPr lang="ru-RU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ОПИСАНИЕ МЕДИЦИНСКОЙ ПОМОЩИ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6251170" y="745134"/>
            <a:ext cx="5868841" cy="54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noProof="0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ВАЖНО ЗНАТЬ НАСЕЛЕНИЮ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6972301" y="3793501"/>
            <a:ext cx="5085602" cy="187375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0" bIns="0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755286" y="6452614"/>
            <a:ext cx="364725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7328" y="1392557"/>
            <a:ext cx="591758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0250" algn="just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Санитарная авиация –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форма предоставления экстренной медицинской помощи населению с использованием авиационных, наземных и надводных услуг для оказания медицинской помощи в связи с отсутствием медицинского оборудования и (или) специалистов соответствующей специальности и (или) квалификации в медицинской организации по месту нахождения пациента</a:t>
            </a:r>
          </a:p>
          <a:p>
            <a:pPr marL="110250" algn="just"/>
            <a:endParaRPr lang="ru-RU" sz="10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110250" algn="just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Санитарная авиация включает в себя медицинские и авиационные услуги:</a:t>
            </a:r>
          </a:p>
          <a:p>
            <a:pPr marL="110250" algn="just"/>
            <a:endParaRPr lang="ru-RU" sz="16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при невозможности оказания медицинской помощи предоставление экстренной медицинской помощи населению из-за отсутствия медицинского оборудования и (или) специалистов соответствующей специальности и (или) квалификации в медицинской организации по месту нахождения пациента</a:t>
            </a:r>
            <a:endParaRPr lang="kk-KZ" sz="1400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285750" lvl="0" indent="-285750" algn="just">
              <a:buFont typeface="Wingdings" pitchFamily="2" charset="2"/>
              <a:buChar char="Ø"/>
            </a:pPr>
            <a:endParaRPr lang="ru-RU" sz="1400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доставка квалифицированных специалистов к месту назначения либо транспортировку пациента (</a:t>
            </a:r>
            <a:r>
              <a:rPr lang="ru-RU" sz="1400" dirty="0" err="1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ов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), а также органов (части органов) и (или) тканей (части тканей) для последующей трансплантации в соответствующую медицинскую организацию воздушным транспортом</a:t>
            </a:r>
          </a:p>
          <a:p>
            <a:pPr marL="285750" indent="-285750">
              <a:buFont typeface="Wingdings" pitchFamily="2" charset="2"/>
              <a:buChar char="Ø"/>
            </a:pPr>
            <a:endParaRPr lang="ru-RU" sz="1400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algn="just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   Оплата за оказанные услуги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осуществляется Министерством здравоохранения РК по государственному заданию РГП на ПХВ «Республиканский центр санитарной авиации»</a:t>
            </a:r>
            <a:endParaRPr lang="en-US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51170" y="1423726"/>
            <a:ext cx="5754580" cy="5001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ОСНОВАНИЯ: 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 </a:t>
            </a:r>
          </a:p>
          <a:p>
            <a:pPr marL="171450" indent="-171450" algn="just" fontAlgn="base">
              <a:buFont typeface="Wingdings" pitchFamily="2" charset="2"/>
              <a:buChar char="ü"/>
            </a:pP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трудная доступность</a:t>
            </a:r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;</a:t>
            </a:r>
          </a:p>
          <a:p>
            <a:pPr marL="171450" indent="-171450" algn="just" fontAlgn="base">
              <a:buFont typeface="Wingdings" pitchFamily="2" charset="2"/>
              <a:buChar char="ü"/>
            </a:pPr>
            <a:endParaRPr lang="ru-RU" sz="500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171450" indent="-171450" algn="just" fontAlgn="base">
              <a:buFont typeface="Wingdings" pitchFamily="2" charset="2"/>
              <a:buChar char="ü"/>
            </a:pP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невозможность оказания МП </a:t>
            </a:r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из-за отсутствия медицинского оборудования и (или) квалифицированного специалиста (</a:t>
            </a:r>
            <a:r>
              <a:rPr lang="ru-RU" sz="1300" dirty="0" err="1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ов</a:t>
            </a:r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), соответствующей специальности и (или) квалификации в медицинской организации по месту нахождения пациента (</a:t>
            </a:r>
            <a:r>
              <a:rPr lang="ru-RU" sz="1300" dirty="0" err="1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ов</a:t>
            </a:r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);</a:t>
            </a:r>
          </a:p>
          <a:p>
            <a:pPr marL="171450" indent="-171450" algn="just" fontAlgn="base">
              <a:buFont typeface="Wingdings" pitchFamily="2" charset="2"/>
              <a:buChar char="ü"/>
            </a:pPr>
            <a:endParaRPr lang="ru-RU" sz="500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171450" indent="-171450" algn="just" fontAlgn="base">
              <a:buFont typeface="Wingdings" pitchFamily="2" charset="2"/>
              <a:buChar char="ü"/>
            </a:pP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при происшествиях</a:t>
            </a:r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, масштаб которых не позволяет выездным бригадам СМП осуществить медицинскую эвакуацию наземными и водными видами транспорта;</a:t>
            </a:r>
          </a:p>
          <a:p>
            <a:pPr marL="171450" indent="-171450" algn="just" fontAlgn="base">
              <a:buFont typeface="Wingdings" pitchFamily="2" charset="2"/>
              <a:buChar char="ü"/>
            </a:pPr>
            <a:endParaRPr lang="ru-RU" sz="500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171450" indent="-171450" algn="just" fontAlgn="base">
              <a:buFont typeface="Wingdings" pitchFamily="2" charset="2"/>
              <a:buChar char="ü"/>
            </a:pP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для транспортировки пациента (</a:t>
            </a:r>
            <a:r>
              <a:rPr lang="ru-RU" sz="1300" b="1" dirty="0" err="1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ов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), </a:t>
            </a:r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получившего квалифицированную медицинскую помощь в медицинских организациях республиканского, городского уровней,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для дальнейшего продолжения лечения в медицинских организациях по месту проживания,</a:t>
            </a:r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 при невозможности транспортировки наземным транспортом и на воздушном судне регулярных рейсов гражданской авиации, на основании письма медицинской организации;</a:t>
            </a:r>
          </a:p>
          <a:p>
            <a:pPr marL="171450" indent="-171450" algn="just" fontAlgn="base">
              <a:buFont typeface="Wingdings" pitchFamily="2" charset="2"/>
              <a:buChar char="ü"/>
            </a:pPr>
            <a:endParaRPr lang="ru-RU" sz="500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171450" indent="-171450" algn="just" fontAlgn="base">
              <a:buFont typeface="Wingdings" pitchFamily="2" charset="2"/>
              <a:buChar char="ü"/>
            </a:pP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транспортировка</a:t>
            </a:r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 в медицинские организации РК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граждан РК, находящихся в тяжелом состоянии в зарубежных медицинских организациях</a:t>
            </a:r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, согласно письму уполномоченного органа</a:t>
            </a:r>
          </a:p>
          <a:p>
            <a:pPr marL="171450" indent="-171450" algn="just" fontAlgn="base">
              <a:buFont typeface="Wingdings" pitchFamily="2" charset="2"/>
              <a:buChar char="ü"/>
            </a:pPr>
            <a:endParaRPr lang="ru-RU" sz="500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171450" indent="-171450" algn="just" fontAlgn="base">
              <a:buFont typeface="Wingdings" pitchFamily="2" charset="2"/>
              <a:buChar char="ü"/>
            </a:pP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в места чрезвычайных ситуаций </a:t>
            </a:r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по ликвидации медико-санитарных последствий;</a:t>
            </a:r>
          </a:p>
          <a:p>
            <a:pPr marL="171450" indent="-171450" algn="just" fontAlgn="base">
              <a:buFont typeface="Wingdings" pitchFamily="2" charset="2"/>
              <a:buChar char="ü"/>
            </a:pPr>
            <a:endParaRPr lang="ru-RU" sz="500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171450" indent="-171450" algn="just" fontAlgn="base">
              <a:buFont typeface="Wingdings" pitchFamily="2" charset="2"/>
              <a:buChar char="ü"/>
            </a:pP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доставка квалифицированных специалистов </a:t>
            </a:r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для оказания медицинской помощи (консультация и/или операция, изъятия органов (части органов) и тканей) в медицинскую организацию по месту нахождения пациента (</a:t>
            </a:r>
            <a:r>
              <a:rPr lang="ru-RU" sz="1300" dirty="0" err="1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ов</a:t>
            </a:r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) из-за отсутствия медицинского оборудования и (или) квалифицированного специалиста (</a:t>
            </a:r>
            <a:r>
              <a:rPr lang="ru-RU" sz="1300" dirty="0" err="1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ов</a:t>
            </a:r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), соответствующей специальности и (или) квалификации.</a:t>
            </a:r>
            <a:endParaRPr lang="ru-RU" sz="1300" dirty="0">
              <a:latin typeface="Arial Narrow" pitchFamily="34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CA87D6BF-6F23-40B1-8954-28F0DE6BA12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494547" y="125641"/>
            <a:ext cx="467586" cy="467586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64CA7CF5-4BA1-411D-A753-6B39B696721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999785" y="137956"/>
            <a:ext cx="412171" cy="4552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507669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1"/>
          <p:cNvSpPr txBox="1">
            <a:spLocks/>
          </p:cNvSpPr>
          <p:nvPr/>
        </p:nvSpPr>
        <p:spPr>
          <a:xfrm>
            <a:off x="0" y="228748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 - ПЕРВИЧНАЯ МЕДИКО-САНИТАРНАЯ ПОМОЩЬ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76782" y="653164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Прямоугольник 58"/>
          <p:cNvSpPr/>
          <p:nvPr/>
        </p:nvSpPr>
        <p:spPr>
          <a:xfrm>
            <a:off x="102816" y="1872484"/>
            <a:ext cx="3426222" cy="454890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24629" y="731810"/>
            <a:ext cx="5721989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ОПИСАНИЕ МЕДИЦИНСКОЙ ПОМОЩИ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033891" y="727713"/>
            <a:ext cx="602401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ВАЖНО ЗНАТЬ НАСЕЛЕНИЮ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755286" y="6452614"/>
            <a:ext cx="364725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76782" y="1279990"/>
            <a:ext cx="559169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latin typeface="Arial Narrow" pitchFamily="34" charset="0"/>
              </a:rPr>
              <a:t>Первичная медико-санитарная помощь (далее – ПМСП) </a:t>
            </a:r>
            <a:r>
              <a:rPr lang="ru-RU" sz="1600" dirty="0">
                <a:latin typeface="Arial Narrow" pitchFamily="34" charset="0"/>
              </a:rPr>
              <a:t>- доврачебная или квалифицированная медицинская помощь без круглосуточного медицинского наблюдения, включающая комплекс доступных медицинских услуг, оказываемых на уровне человека, семьи и общества</a:t>
            </a:r>
          </a:p>
          <a:p>
            <a:pPr algn="just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ВКЛЮЧАЕТ: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5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Профилактические прививки, </a:t>
            </a:r>
            <a:r>
              <a:rPr lang="ru-RU" sz="1500" i="1" u="sng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согласно перечню</a:t>
            </a:r>
            <a:r>
              <a:rPr lang="ru-RU" sz="15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5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Профилактические медицинские осмотры целевых групп населения, за исключением лиц, указанных в Законе Республики Казахстан "Об обязательном социальном медицинском страховании";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5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Патронаж детей в возрасте до одного года;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5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Наблюдение беременности;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5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Динамическое наблюдение больных с хроническими заболеваниями </a:t>
            </a:r>
            <a:r>
              <a:rPr lang="ru-RU" sz="1500" i="1" u="sng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по перечню;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5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Медико-социальная помощь на уровне ПМСП при социально значимых заболеваниях </a:t>
            </a:r>
            <a:r>
              <a:rPr lang="ru-RU" sz="1500" i="1" u="sng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по перечню;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5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Неотложная медицинская помощь;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5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Прием, консультация специалиста первичной медико-санитарной помощи при острых или обострении хронических заболеваний;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5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Диагностические услуги, в том числе лабораторная диагностика, </a:t>
            </a:r>
            <a:r>
              <a:rPr lang="ru-RU" sz="1500" i="1" u="sng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по перечню;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5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Консультирование пациентов по вопросам здорового образа жизни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25727" y="1288155"/>
            <a:ext cx="600026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ГДЕ ОКАЗЫВАЕТСЯ?</a:t>
            </a:r>
          </a:p>
          <a:p>
            <a:pPr algn="just"/>
            <a:r>
              <a:rPr lang="ru-RU" sz="1600" dirty="0">
                <a:latin typeface="Arial Narrow" pitchFamily="34" charset="0"/>
              </a:rPr>
              <a:t>Медицинский пункт, фельдшерско-акушерский пункт, врачебная амбулатория, центр первичной медико-санитарной помощи, поликлиника, на дому</a:t>
            </a:r>
          </a:p>
          <a:p>
            <a:pPr algn="just"/>
            <a:endParaRPr lang="ru-RU" sz="1600" dirty="0">
              <a:latin typeface="Arial Narrow" pitchFamily="34" charset="0"/>
            </a:endParaRPr>
          </a:p>
          <a:p>
            <a:pPr algn="just"/>
            <a:r>
              <a:rPr lang="ru-RU" sz="1600" b="1" dirty="0">
                <a:solidFill>
                  <a:srgbClr val="C00000"/>
                </a:solidFill>
                <a:latin typeface="Arial Narrow" pitchFamily="34" charset="0"/>
              </a:rPr>
              <a:t>ВАЖНО ПРИКРЕПИТЬСЯ К ОРГАНИЗАЦИИ ПМСП: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</a:rPr>
              <a:t>по месту постоянного или временного проживания с учетом права свободного выбора организации ПМСП в пределах одной административно-территориальной единицы 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</a:rPr>
              <a:t>к одной организации </a:t>
            </a:r>
            <a:r>
              <a:rPr lang="ru-RU" sz="1600" u="sng" dirty="0">
                <a:latin typeface="Arial Narrow" pitchFamily="34" charset="0"/>
              </a:rPr>
              <a:t>ПМСП</a:t>
            </a:r>
            <a:r>
              <a:rPr lang="ru-RU" sz="1600" dirty="0">
                <a:latin typeface="Arial Narrow" pitchFamily="34" charset="0"/>
              </a:rPr>
              <a:t> (по ИИН), </a:t>
            </a:r>
            <a:r>
              <a:rPr lang="ru-RU" sz="1600" u="sng" dirty="0">
                <a:latin typeface="Arial Narrow" pitchFamily="34" charset="0"/>
              </a:rPr>
              <a:t>имеющий договор с Фондом </a:t>
            </a:r>
            <a:r>
              <a:rPr lang="ru-RU" sz="1600" dirty="0">
                <a:latin typeface="Arial Narrow" pitchFamily="34" charset="0"/>
              </a:rPr>
              <a:t>социального медицинского страхования</a:t>
            </a:r>
          </a:p>
          <a:p>
            <a:pPr marL="285750" indent="-285750" algn="just">
              <a:buFont typeface="Wingdings" pitchFamily="2" charset="2"/>
              <a:buChar char="ü"/>
            </a:pPr>
            <a:endParaRPr lang="ru-RU" sz="1600" dirty="0">
              <a:latin typeface="Arial Narrow" pitchFamily="34" charset="0"/>
            </a:endParaRPr>
          </a:p>
          <a:p>
            <a:pPr algn="just"/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КЕМ ОКАЗЫВАЕТСЯ?</a:t>
            </a:r>
          </a:p>
          <a:p>
            <a:pPr algn="just"/>
            <a:r>
              <a:rPr lang="ru-RU" sz="1600" dirty="0">
                <a:latin typeface="Arial Narrow" panose="020B0606020202030204" pitchFamily="34" charset="0"/>
              </a:rPr>
              <a:t>участковыми терапевтами, педиатрами, врачами общей практики, фельдшерами, акушерами, социальными работниками в области здравоохранения и медицинскими сестрами по территориальному принципу обслуживания</a:t>
            </a:r>
          </a:p>
          <a:p>
            <a:pPr algn="just"/>
            <a:endParaRPr lang="ru-RU" sz="1600" dirty="0">
              <a:latin typeface="Arial Narrow" panose="020B0606020202030204" pitchFamily="34" charset="0"/>
            </a:endParaRPr>
          </a:p>
          <a:p>
            <a:pPr algn="just"/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КОМУ</a:t>
            </a:r>
            <a:r>
              <a:rPr lang="ru-RU" sz="1600" dirty="0">
                <a:latin typeface="Arial Narrow" panose="020B0606020202030204" pitchFamily="34" charset="0"/>
              </a:rPr>
              <a:t> 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ОКАЗЫВАЕТСЯ?</a:t>
            </a:r>
            <a:r>
              <a:rPr lang="ru-RU" sz="1600" dirty="0">
                <a:latin typeface="Arial Narrow" panose="020B0606020202030204" pitchFamily="34" charset="0"/>
              </a:rPr>
              <a:t> </a:t>
            </a:r>
            <a:r>
              <a:rPr lang="ru-RU" sz="1600" b="1" dirty="0">
                <a:solidFill>
                  <a:srgbClr val="C00000"/>
                </a:solidFill>
                <a:latin typeface="Arial Narrow" panose="020B0606020202030204" pitchFamily="34" charset="0"/>
              </a:rPr>
              <a:t>ВСЕМ ГРАЖДАНАМ ПО ПРИКРЕПЛЕНИЮ НЕЗАВИСИМО ОТ НАЛИЧИЯ СТАТУСА ЗАСТРАХОВАННОСТИ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CA87D6BF-6F23-40B1-8954-28F0DE6BA12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494547" y="125641"/>
            <a:ext cx="467586" cy="467586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64CA7CF5-4BA1-411D-A753-6B39B696721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999785" y="137956"/>
            <a:ext cx="412171" cy="4552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740172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1"/>
          <p:cNvSpPr txBox="1">
            <a:spLocks/>
          </p:cNvSpPr>
          <p:nvPr/>
        </p:nvSpPr>
        <p:spPr>
          <a:xfrm>
            <a:off x="0" y="228748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 - ПЕРВИЧНАЯ МЕДИКО-САНИТАРНАЯ ПОМОЩЬ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76782" y="767460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Прямоугольник 58"/>
          <p:cNvSpPr/>
          <p:nvPr/>
        </p:nvSpPr>
        <p:spPr>
          <a:xfrm>
            <a:off x="102816" y="1872484"/>
            <a:ext cx="3426222" cy="454890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24630" y="791713"/>
            <a:ext cx="5059692" cy="540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ОСНОВНЫЕ ПОВОДЫ ОБРАЩЕНИЯ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306786" y="789494"/>
            <a:ext cx="6751117" cy="54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ВАЖНО ЗНАТЬ НАСЕЛЕНИЮ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755286" y="6452614"/>
            <a:ext cx="364725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24630" y="1492254"/>
            <a:ext cx="5059691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Острое заболевание (состояние), обострение хронического заболевания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Травма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Вызов на дом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Обращение с профилактической целью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Патронаж детей (включая новорожденных), беременных, родильниц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Динамическое наблюдение больных с хроническими заболеваниями</a:t>
            </a:r>
            <a:endParaRPr lang="ru-RU" sz="1400" i="1" u="sng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Неотложная медицинская помощь;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Консультирование по вопросам здорового образа жизни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Паллиативная помощь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Реабилитация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Вакцинация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Скрининг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Выписка рецептов на лекарственные средства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Услуги социального работника, психологическая поддержка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Обучение по уходу за больным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Другие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28191" y="1284613"/>
            <a:ext cx="6729712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ПМСП оказывается:</a:t>
            </a:r>
          </a:p>
          <a:p>
            <a:pPr marL="171450" indent="-171450" algn="just">
              <a:buFont typeface="Wingdings" pitchFamily="2" charset="2"/>
              <a:buChar char="ü"/>
            </a:pPr>
            <a:r>
              <a:rPr lang="ru-RU" sz="1400" b="1" dirty="0" smtClean="0">
                <a:latin typeface="Arial Narrow" panose="020B0606020202030204" pitchFamily="34" charset="0"/>
              </a:rPr>
              <a:t>в </a:t>
            </a:r>
            <a:r>
              <a:rPr lang="ru-RU" sz="1400" b="1" dirty="0">
                <a:latin typeface="Arial Narrow" panose="020B0606020202030204" pitchFamily="34" charset="0"/>
              </a:rPr>
              <a:t>экстренном порядке - </a:t>
            </a:r>
            <a:r>
              <a:rPr lang="ru-RU" sz="1400" dirty="0">
                <a:latin typeface="Arial Narrow" panose="020B0606020202030204" pitchFamily="34" charset="0"/>
              </a:rPr>
              <a:t>независимо от факта прикрепления в случае оказания неотложной медицинской помощи;</a:t>
            </a:r>
          </a:p>
          <a:p>
            <a:pPr marL="171450" indent="-171450" algn="just">
              <a:buFont typeface="Wingdings" pitchFamily="2" charset="2"/>
              <a:buChar char="ü"/>
            </a:pPr>
            <a:r>
              <a:rPr lang="ru-RU" sz="1400" b="1" dirty="0" smtClean="0">
                <a:latin typeface="Arial Narrow" panose="020B0606020202030204" pitchFamily="34" charset="0"/>
              </a:rPr>
              <a:t>в </a:t>
            </a:r>
            <a:r>
              <a:rPr lang="ru-RU" sz="1400" b="1" dirty="0">
                <a:latin typeface="Arial Narrow" panose="020B0606020202030204" pitchFamily="34" charset="0"/>
              </a:rPr>
              <a:t>плановом порядке – </a:t>
            </a:r>
            <a:r>
              <a:rPr lang="ru-RU" sz="1400" dirty="0">
                <a:latin typeface="Arial Narrow" panose="020B0606020202030204" pitchFamily="34" charset="0"/>
              </a:rPr>
              <a:t>по месту прикрепления по предварительной записи или обращению.</a:t>
            </a:r>
          </a:p>
          <a:p>
            <a:pPr algn="just"/>
            <a:endParaRPr lang="ru-RU" sz="1400" b="1" dirty="0">
              <a:latin typeface="Arial Narrow" panose="020B0606020202030204" pitchFamily="34" charset="0"/>
            </a:endParaRPr>
          </a:p>
          <a:p>
            <a:pPr algn="just"/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НА ДОМУ:</a:t>
            </a:r>
          </a:p>
          <a:p>
            <a:pPr algn="just"/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Показания обслуживания участковой медицинской сестры или фельдшера</a:t>
            </a:r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:</a:t>
            </a:r>
          </a:p>
          <a:p>
            <a:pPr marL="171450" indent="-171450" algn="just">
              <a:buFont typeface="Wingdings" pitchFamily="2" charset="2"/>
              <a:buChar char="ü"/>
            </a:pPr>
            <a:r>
              <a:rPr lang="ru-RU" sz="1400" dirty="0">
                <a:latin typeface="Arial Narrow" panose="020B0606020202030204" pitchFamily="34" charset="0"/>
              </a:rPr>
              <a:t> температура тела до 38°С на момент вызова;</a:t>
            </a:r>
          </a:p>
          <a:p>
            <a:pPr marL="171450" indent="-171450" algn="just">
              <a:buFont typeface="Wingdings" pitchFamily="2" charset="2"/>
              <a:buChar char="ü"/>
            </a:pPr>
            <a:r>
              <a:rPr lang="ru-RU" sz="1400" dirty="0">
                <a:latin typeface="Arial Narrow" panose="020B0606020202030204" pitchFamily="34" charset="0"/>
              </a:rPr>
              <a:t> повышение артериального давления без нарушений самочувствия;</a:t>
            </a:r>
          </a:p>
          <a:p>
            <a:pPr marL="171450" indent="-171450" algn="just">
              <a:buFont typeface="Wingdings" pitchFamily="2" charset="2"/>
              <a:buChar char="ü"/>
            </a:pPr>
            <a:r>
              <a:rPr lang="ru-RU" sz="1400" dirty="0">
                <a:latin typeface="Arial Narrow" panose="020B0606020202030204" pitchFamily="34" charset="0"/>
              </a:rPr>
              <a:t> состояния, заболевания, травмы (без потери сознания, без признаков кровотечения, без резкого внезапного ухудшения состояния), требующие медицинской помощи и консультации на дому.</a:t>
            </a:r>
          </a:p>
          <a:p>
            <a:pPr algn="just"/>
            <a:endParaRPr lang="ru-RU" sz="1400" dirty="0">
              <a:latin typeface="Arial Narrow" panose="020B0606020202030204" pitchFamily="34" charset="0"/>
            </a:endParaRPr>
          </a:p>
          <a:p>
            <a:pPr algn="just"/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Показания для обслуживания участковым врачом:</a:t>
            </a:r>
          </a:p>
          <a:p>
            <a:pPr marL="171450" indent="-171450" algn="just">
              <a:buFont typeface="Wingdings" pitchFamily="2" charset="2"/>
              <a:buChar char="ü"/>
            </a:pPr>
            <a:r>
              <a:rPr lang="ru-RU" sz="1400" dirty="0">
                <a:latin typeface="Arial Narrow" panose="020B0606020202030204" pitchFamily="34" charset="0"/>
              </a:rPr>
              <a:t>состояния, угрожающие окружающим (наличие контакта с инфекционными больными, появление сыпи на теле без причины; инфекционные заболевания до окончания инкубационного периода);</a:t>
            </a:r>
          </a:p>
          <a:p>
            <a:pPr marL="171450" indent="-171450" algn="just">
              <a:buFont typeface="Wingdings" pitchFamily="2" charset="2"/>
              <a:buChar char="ü"/>
            </a:pPr>
            <a:r>
              <a:rPr lang="ru-RU" sz="1400" dirty="0">
                <a:latin typeface="Arial Narrow" panose="020B0606020202030204" pitchFamily="34" charset="0"/>
              </a:rPr>
              <a:t>ухудшение состояния после вакцинации;</a:t>
            </a:r>
          </a:p>
          <a:p>
            <a:pPr marL="171450" indent="-171450" algn="just">
              <a:buFont typeface="Wingdings" pitchFamily="2" charset="2"/>
              <a:buChar char="ü"/>
            </a:pPr>
            <a:r>
              <a:rPr lang="ru-RU" sz="1400" dirty="0">
                <a:latin typeface="Arial Narrow" panose="020B0606020202030204" pitchFamily="34" charset="0"/>
              </a:rPr>
              <a:t>состояния, оцененные регистратурой ПМСП при приеме вызова, участковой медицинской сестрой или фельдшером, обслужившим вызов, как требующие врачебного осмотра на дому.</a:t>
            </a:r>
          </a:p>
          <a:p>
            <a:pPr algn="just"/>
            <a:endParaRPr lang="ru-RU" sz="1400" dirty="0">
              <a:latin typeface="Arial Narrow" panose="020B0606020202030204" pitchFamily="34" charset="0"/>
            </a:endParaRPr>
          </a:p>
          <a:p>
            <a:pPr algn="just"/>
            <a:r>
              <a:rPr lang="ru-RU" sz="1400" dirty="0">
                <a:latin typeface="Arial Narrow" panose="020B0606020202030204" pitchFamily="34" charset="0"/>
              </a:rPr>
              <a:t>      </a:t>
            </a:r>
            <a:r>
              <a:rPr lang="ru-RU" sz="1400" b="1" dirty="0">
                <a:latin typeface="Arial Narrow" panose="020B0606020202030204" pitchFamily="34" charset="0"/>
              </a:rPr>
              <a:t>Дети до 5-ти лет, беременные и родильницы </a:t>
            </a:r>
            <a:r>
              <a:rPr lang="ru-RU" sz="1400" dirty="0">
                <a:latin typeface="Arial Narrow" panose="020B0606020202030204" pitchFamily="34" charset="0"/>
              </a:rPr>
              <a:t>при любом ухудшении состояния здоровья обслуживаются на дому, за исключением вызовов скорой медицинской помощи. </a:t>
            </a:r>
          </a:p>
          <a:p>
            <a:pPr algn="just"/>
            <a:r>
              <a:rPr lang="ru-RU" sz="1400" dirty="0">
                <a:latin typeface="Arial Narrow" panose="020B0606020202030204" pitchFamily="34" charset="0"/>
              </a:rPr>
              <a:t>      </a:t>
            </a:r>
            <a:r>
              <a:rPr lang="ru-RU" sz="1400" b="1" dirty="0">
                <a:latin typeface="Arial Narrow" panose="020B0606020202030204" pitchFamily="34" charset="0"/>
              </a:rPr>
              <a:t>Лица старше 65 лет </a:t>
            </a:r>
            <a:r>
              <a:rPr lang="ru-RU" sz="1400" dirty="0">
                <a:latin typeface="Arial Narrow" panose="020B0606020202030204" pitchFamily="34" charset="0"/>
              </a:rPr>
              <a:t>на дому обслуживаются при ограничении передвижения.</a:t>
            </a:r>
            <a:endParaRPr lang="ru-RU" sz="14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CA87D6BF-6F23-40B1-8954-28F0DE6BA12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494547" y="125641"/>
            <a:ext cx="467586" cy="467586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64CA7CF5-4BA1-411D-A753-6B39B696721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999785" y="137956"/>
            <a:ext cx="412171" cy="4552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130808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1"/>
          <p:cNvSpPr txBox="1">
            <a:spLocks/>
          </p:cNvSpPr>
          <p:nvPr/>
        </p:nvSpPr>
        <p:spPr>
          <a:xfrm>
            <a:off x="0" y="228748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 - ПЕРВИЧНАЯ МЕДИКО-САНИТАРНАЯ ПОМОЩЬ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76782" y="665864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Прямоугольник 58"/>
          <p:cNvSpPr/>
          <p:nvPr/>
        </p:nvSpPr>
        <p:spPr>
          <a:xfrm>
            <a:off x="102816" y="1872484"/>
            <a:ext cx="3426222" cy="454890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24629" y="772630"/>
            <a:ext cx="5721989" cy="540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ПРАВИЛА ОПЛАТЫ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033891" y="768533"/>
            <a:ext cx="6024012" cy="54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 anchor="ctr">
            <a:spAutoFit/>
          </a:bodyPr>
          <a:lstStyle/>
          <a:p>
            <a:pPr lvl="0" algn="ctr">
              <a:defRPr/>
            </a:pPr>
            <a:r>
              <a:rPr lang="ru-RU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ДЛЯ МЕДИЦИНСКОЙ ОРГАНИЗАЦИИ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755286" y="6452614"/>
            <a:ext cx="364725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76782" y="1361630"/>
            <a:ext cx="559169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Оплата за оказание амбулаторно –поликлинической помощи (включая ПМСП) прикрепленному населению -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по комплексному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подушевому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нормативу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, который включает:</a:t>
            </a:r>
          </a:p>
          <a:p>
            <a:pPr algn="just"/>
            <a:endParaRPr lang="ru-RU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обеспечение комплекса амбулаторно-поликлинических услуг прикрепленному населению в формах ПМСП и КДП, включая оказание медицинской помощи школьникам, круглосуточной неотложной медицинской помощи прикрепленному населению для обслуживания 4 категории срочности вызовов, обеспечение специализированными лечебными продуктами детей до 1 года по показаниям и больных </a:t>
            </a:r>
            <a:r>
              <a:rPr lang="ru-RU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фенилкетонурией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;</a:t>
            </a:r>
          </a:p>
          <a:p>
            <a:pPr algn="just"/>
            <a:endParaRPr lang="ru-RU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стимулирование работников организации ПМСП за достигнутые индикаторы конечного результата деятельности субъектов ПМСП в порядке, определенном приказом МЗ РК</a:t>
            </a:r>
          </a:p>
          <a:p>
            <a:pPr marL="285750" indent="-285750" algn="just">
              <a:buFont typeface="Wingdings" pitchFamily="2" charset="2"/>
              <a:buChar char="ü"/>
            </a:pPr>
            <a:endParaRPr lang="ru-RU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algn="just"/>
            <a:r>
              <a:rPr lang="ru-RU" sz="1600" b="1" u="sng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ОБЯЗАТЕЛЬНОЕ УСЛОВИЕ: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ВЕДЕНИЕ УЧЕТА УСЛУГ В МЕДИЦИНСКИХ ИНФОРМАЦИОННЫХ СИСТЕМАХ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33891" y="1355579"/>
            <a:ext cx="602401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Определены Правила оказания первичной медико-санитарной помощи</a:t>
            </a:r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, согласно Приказа МЗ РК </a:t>
            </a: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№281 (далее – Правила) </a:t>
            </a:r>
            <a:r>
              <a:rPr lang="ru-RU" sz="1400" b="1" i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(в новой редакции)</a:t>
            </a:r>
            <a:r>
              <a:rPr lang="ru-RU" sz="1400" i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Перечень медицинских услуг, оказываемых средними медицинскими работниками </a:t>
            </a:r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ПМСП (фельдшер, акушер, медицинская сестра со средним и/или высшим медицинским образованием) (приложение 1 Правил)</a:t>
            </a:r>
            <a:endParaRPr lang="ru-RU" sz="1400" b="1" i="1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Перечень медицинских услуг, оказываемых врачами </a:t>
            </a:r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ПМСП (ВОП, участковый врач терапевт/ участковый педиатр) (приложение 2 Правил)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b="1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Перечень поводов обращения  </a:t>
            </a:r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в организации ПМСП </a:t>
            </a:r>
          </a:p>
          <a:p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       (приложение 4 Правил) </a:t>
            </a:r>
          </a:p>
          <a:p>
            <a:endParaRPr lang="ru-RU" sz="1400" b="1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Перечень заболеваний, подлежащих динамическому наблюдению в организациях ПМСП</a:t>
            </a:r>
            <a:r>
              <a:rPr lang="ru-RU" sz="1400" b="1" i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(25 групп) </a:t>
            </a:r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(приложение 5 Правил)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b="1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Алгоритм организации оказания медицинской помощи лицам с хроническими заболеваниями (приложение 6 Правил) </a:t>
            </a:r>
            <a:r>
              <a:rPr lang="ru-RU" sz="1200" b="1" i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(определение периодичности осмотров СМР, врачом ПМСП, профильным специалистом, обязательный минимум диагностических исследований)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200" b="1" i="1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Автоматизация мониторинга качества и объема услуг с учетом новых Правил </a:t>
            </a:r>
            <a:r>
              <a:rPr lang="ru-RU" sz="1200" b="1" i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(ФЛК, автоматическая выборка, увеличение охвата, и др.)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b="1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endParaRPr lang="ru-RU" sz="14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B2DC7F47-E8DB-406B-81BF-93D9DDBD3DF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120866" y="125641"/>
            <a:ext cx="467586" cy="467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60016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1">
            <a:extLst>
              <a:ext uri="{FF2B5EF4-FFF2-40B4-BE49-F238E27FC236}">
                <a16:creationId xmlns:a16="http://schemas.microsoft.com/office/drawing/2014/main" xmlns="" id="{ED5B9ACF-1568-47FF-89E6-1AA204638228}"/>
              </a:ext>
            </a:extLst>
          </p:cNvPr>
          <p:cNvSpPr txBox="1">
            <a:spLocks/>
          </p:cNvSpPr>
          <p:nvPr/>
        </p:nvSpPr>
        <p:spPr>
          <a:xfrm>
            <a:off x="9356711" y="649287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3637E3D-19A1-4ED2-9B6C-4A3DD4CFF28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16" name="Заголовок 4">
            <a:extLst>
              <a:ext uri="{FF2B5EF4-FFF2-40B4-BE49-F238E27FC236}">
                <a16:creationId xmlns:a16="http://schemas.microsoft.com/office/drawing/2014/main" xmlns="" id="{BECFB3D7-948A-421F-AA62-D5F4653DBC86}"/>
              </a:ext>
            </a:extLst>
          </p:cNvPr>
          <p:cNvSpPr txBox="1">
            <a:spLocks/>
          </p:cNvSpPr>
          <p:nvPr/>
        </p:nvSpPr>
        <p:spPr>
          <a:xfrm>
            <a:off x="-180201" y="48696"/>
            <a:ext cx="8373797" cy="44326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800" b="1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 Narrow" panose="020B0606020202030204" pitchFamily="34" charset="0"/>
              </a:rPr>
              <a:t>РОЛЬ ПМСП В ОКАЗАНИИ МЕДИЦИНСКОЙ ПОМОЩИ</a:t>
            </a:r>
            <a:endParaRPr kumimoji="0" lang="ru-RU" sz="2800" b="1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24" name="object 6">
            <a:extLst>
              <a:ext uri="{FF2B5EF4-FFF2-40B4-BE49-F238E27FC236}">
                <a16:creationId xmlns:a16="http://schemas.microsoft.com/office/drawing/2014/main" xmlns="" id="{3139B39B-4436-402B-8CA0-B9111742016D}"/>
              </a:ext>
            </a:extLst>
          </p:cNvPr>
          <p:cNvSpPr txBox="1"/>
          <p:nvPr/>
        </p:nvSpPr>
        <p:spPr>
          <a:xfrm>
            <a:off x="3647171" y="3090701"/>
            <a:ext cx="1574583" cy="309887"/>
          </a:xfrm>
          <a:prstGeom prst="rect">
            <a:avLst/>
          </a:prstGeom>
          <a:noFill/>
          <a:ln w="9525" cap="flat" cmpd="sng" algn="ctr">
            <a:noFill/>
            <a:prstDash val="solid"/>
            <a:headEnd/>
            <a:tailEnd/>
          </a:ln>
          <a:effectLst/>
        </p:spPr>
        <p:txBody>
          <a:bodyPr lIns="0" tIns="0" rIns="0" bIns="0" anchor="ctr" anchorCtr="0"/>
          <a:lstStyle>
            <a:defPPr>
              <a:defRPr lang="ru-RU"/>
            </a:defPPr>
            <a:lvl1pPr algn="ctr">
              <a:defRPr b="1" kern="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solidFill>
                  <a:prstClr val="black"/>
                </a:solidFill>
              </a:rPr>
              <a:t>Врач общей практики</a:t>
            </a:r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pic>
        <p:nvPicPr>
          <p:cNvPr id="28" name="Picture 10" descr="Картинки по запросу больница рисунок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32049" y="4183013"/>
            <a:ext cx="890486" cy="821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object 6">
            <a:extLst>
              <a:ext uri="{FF2B5EF4-FFF2-40B4-BE49-F238E27FC236}">
                <a16:creationId xmlns:a16="http://schemas.microsoft.com/office/drawing/2014/main" xmlns="" id="{3139B39B-4436-402B-8CA0-B9111742016D}"/>
              </a:ext>
            </a:extLst>
          </p:cNvPr>
          <p:cNvSpPr txBox="1"/>
          <p:nvPr/>
        </p:nvSpPr>
        <p:spPr>
          <a:xfrm>
            <a:off x="1476240" y="3176976"/>
            <a:ext cx="1178035" cy="274046"/>
          </a:xfrm>
          <a:prstGeom prst="rect">
            <a:avLst/>
          </a:prstGeom>
          <a:noFill/>
          <a:ln w="9525" cap="flat" cmpd="sng" algn="ctr">
            <a:noFill/>
            <a:prstDash val="solid"/>
            <a:headEnd/>
            <a:tailEnd/>
          </a:ln>
          <a:effectLst/>
        </p:spPr>
        <p:txBody>
          <a:bodyPr lIns="0" tIns="0" rIns="0" bIns="0" anchor="ctr" anchorCtr="0"/>
          <a:lstStyle>
            <a:defPPr>
              <a:defRPr lang="ru-RU"/>
            </a:defPPr>
            <a:lvl1pPr algn="ctr">
              <a:defRPr b="1" kern="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solidFill>
                  <a:prstClr val="black"/>
                </a:solidFill>
              </a:rPr>
              <a:t>Пациент</a:t>
            </a:r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838186" y="4247729"/>
            <a:ext cx="15747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1F497D">
                    <a:lumMod val="50000"/>
                  </a:srgb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прикрепление к поликлинике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7001100" y="4221068"/>
            <a:ext cx="1989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400" b="1">
                <a:solidFill>
                  <a:srgbClr val="1F497D">
                    <a:lumMod val="50000"/>
                  </a:srgb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ru-RU" dirty="0">
                <a:latin typeface="Arial Narrow" panose="020B0606020202030204" pitchFamily="34" charset="0"/>
              </a:rPr>
              <a:t>получение мед/услуг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585463" y="2145751"/>
            <a:ext cx="2054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400" b="1">
                <a:solidFill>
                  <a:srgbClr val="1F497D">
                    <a:lumMod val="50000"/>
                  </a:srgb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ru-RU" dirty="0">
                <a:latin typeface="Arial Narrow" panose="020B0606020202030204" pitchFamily="34" charset="0"/>
              </a:rPr>
              <a:t>координатор мед. услуг</a:t>
            </a:r>
          </a:p>
        </p:txBody>
      </p:sp>
      <p:cxnSp>
        <p:nvCxnSpPr>
          <p:cNvPr id="55" name="Прямая соединительная линия 54"/>
          <p:cNvCxnSpPr>
            <a:cxnSpLocks/>
          </p:cNvCxnSpPr>
          <p:nvPr/>
        </p:nvCxnSpPr>
        <p:spPr>
          <a:xfrm>
            <a:off x="4957794" y="2699710"/>
            <a:ext cx="1296000" cy="0"/>
          </a:xfrm>
          <a:prstGeom prst="line">
            <a:avLst/>
          </a:prstGeom>
          <a:ln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Прямоугольник 61"/>
          <p:cNvSpPr/>
          <p:nvPr/>
        </p:nvSpPr>
        <p:spPr>
          <a:xfrm>
            <a:off x="121905" y="5113901"/>
            <a:ext cx="6227317" cy="31469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700" b="1" dirty="0">
                <a:solidFill>
                  <a:srgbClr val="002060"/>
                </a:solidFill>
                <a:latin typeface="Arial Narrow" panose="020B0606020202030204" pitchFamily="34" charset="0"/>
              </a:rPr>
              <a:t>Не прикрепленные к организациям ПМСП -  784 937 чел. (4,2%) 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1068111" y="1792648"/>
            <a:ext cx="216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F497D">
                    <a:lumMod val="50000"/>
                  </a:srgb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Маршрут пациента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BE6B4341-83C1-449A-B083-CC02F2B7D3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60520" y="2074512"/>
            <a:ext cx="1053406" cy="1053406"/>
          </a:xfrm>
          <a:prstGeom prst="rect">
            <a:avLst/>
          </a:prstGeom>
        </p:spPr>
      </p:pic>
      <p:grpSp>
        <p:nvGrpSpPr>
          <p:cNvPr id="8" name="Группа 7">
            <a:extLst>
              <a:ext uri="{FF2B5EF4-FFF2-40B4-BE49-F238E27FC236}">
                <a16:creationId xmlns:a16="http://schemas.microsoft.com/office/drawing/2014/main" xmlns="" id="{02158CE7-45A0-491C-808B-3901B96E89D5}"/>
              </a:ext>
            </a:extLst>
          </p:cNvPr>
          <p:cNvGrpSpPr/>
          <p:nvPr/>
        </p:nvGrpSpPr>
        <p:grpSpPr>
          <a:xfrm>
            <a:off x="6895715" y="1520852"/>
            <a:ext cx="1977651" cy="1867886"/>
            <a:chOff x="9853691" y="3042965"/>
            <a:chExt cx="1977651" cy="1950704"/>
          </a:xfrm>
        </p:grpSpPr>
        <p:sp>
          <p:nvSpPr>
            <p:cNvPr id="50" name="object 10">
              <a:extLst>
                <a:ext uri="{FF2B5EF4-FFF2-40B4-BE49-F238E27FC236}">
                  <a16:creationId xmlns:a16="http://schemas.microsoft.com/office/drawing/2014/main" xmlns="" id="{BE147D18-5A94-4D2D-8283-A3C2D2AF4EBD}"/>
                </a:ext>
              </a:extLst>
            </p:cNvPr>
            <p:cNvSpPr txBox="1"/>
            <p:nvPr/>
          </p:nvSpPr>
          <p:spPr>
            <a:xfrm>
              <a:off x="9905972" y="3651270"/>
              <a:ext cx="1851006" cy="620533"/>
            </a:xfrm>
            <a:prstGeom prst="rect">
              <a:avLst/>
            </a:prstGeom>
            <a:solidFill>
              <a:srgbClr val="FCD5B5"/>
            </a:solidFill>
            <a:effectLst/>
          </p:spPr>
          <p:txBody>
            <a:bodyPr wrap="square" lIns="0" tIns="0" rIns="0" bIns="0" rtlCol="0" anchor="ctr"/>
            <a:lstStyle>
              <a:defPPr>
                <a:defRPr lang="ru-RU"/>
              </a:defPPr>
              <a:lvl2pPr lvl="1"/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Пакет ОСМС 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53" name="object 6">
              <a:extLst>
                <a:ext uri="{FF2B5EF4-FFF2-40B4-BE49-F238E27FC236}">
                  <a16:creationId xmlns:a16="http://schemas.microsoft.com/office/drawing/2014/main" xmlns="" id="{A640CAFE-79A9-444B-A863-A5FC23D2193B}"/>
                </a:ext>
              </a:extLst>
            </p:cNvPr>
            <p:cNvSpPr txBox="1"/>
            <p:nvPr/>
          </p:nvSpPr>
          <p:spPr>
            <a:xfrm>
              <a:off x="9905973" y="4342240"/>
              <a:ext cx="1851006" cy="574277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headEnd/>
              <a:tailEnd/>
            </a:ln>
            <a:effectLst/>
          </p:spPr>
          <p:txBody>
            <a:bodyPr lIns="0" tIns="0" rIns="0" bIns="0" anchor="ctr" anchorCtr="0"/>
            <a:lstStyle>
              <a:defPPr>
                <a:defRPr lang="ru-RU"/>
              </a:defPPr>
              <a:lvl1pPr algn="ctr">
                <a:defRPr b="1" kern="0">
                  <a:solidFill>
                    <a:schemeClr val="bg1"/>
                  </a:solidFill>
                  <a:latin typeface="Arial Narrow" panose="020B0606020202030204" pitchFamily="34" charset="0"/>
                </a:defRPr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Пакет ГОБМП</a:t>
              </a:r>
            </a:p>
          </p:txBody>
        </p:sp>
        <p:sp>
          <p:nvSpPr>
            <p:cNvPr id="57" name="Прямоугольник 56">
              <a:extLst>
                <a:ext uri="{FF2B5EF4-FFF2-40B4-BE49-F238E27FC236}">
                  <a16:creationId xmlns:a16="http://schemas.microsoft.com/office/drawing/2014/main" xmlns="" id="{208E50F8-2770-4507-AD0B-F03CC780B63C}"/>
                </a:ext>
              </a:extLst>
            </p:cNvPr>
            <p:cNvSpPr/>
            <p:nvPr/>
          </p:nvSpPr>
          <p:spPr>
            <a:xfrm>
              <a:off x="9853691" y="3042965"/>
              <a:ext cx="1977651" cy="1950704"/>
            </a:xfrm>
            <a:prstGeom prst="rect">
              <a:avLst/>
            </a:prstGeom>
            <a:noFill/>
            <a:ln w="19050">
              <a:solidFill>
                <a:srgbClr val="4BACC6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60" name="Прямоугольник 7">
              <a:extLst>
                <a:ext uri="{FF2B5EF4-FFF2-40B4-BE49-F238E27FC236}">
                  <a16:creationId xmlns:a16="http://schemas.microsoft.com/office/drawing/2014/main" xmlns="" id="{6019A033-0D0C-4C74-817F-4617AF8617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02197" y="3084030"/>
              <a:ext cx="1851006" cy="5464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wrap="square">
              <a:spAutoFit/>
            </a:bodyPr>
            <a:lstStyle>
              <a:lvl1pPr marL="342900" indent="-34290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2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 Narrow" panose="020B0606020202030204" pitchFamily="34" charset="0"/>
                  <a:cs typeface="Tahoma" panose="020B0604030504040204" pitchFamily="34" charset="0"/>
                </a:rPr>
                <a:t>Поставщик медицинских услуг</a:t>
              </a:r>
            </a:p>
          </p:txBody>
        </p:sp>
      </p:grpSp>
      <p:pic>
        <p:nvPicPr>
          <p:cNvPr id="64" name="Рисунок 2">
            <a:extLst>
              <a:ext uri="{FF2B5EF4-FFF2-40B4-BE49-F238E27FC236}">
                <a16:creationId xmlns:a16="http://schemas.microsoft.com/office/drawing/2014/main" xmlns="" id="{B7A3FF4C-46FE-4E5C-9B93-E872483AC5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510112" y="1803437"/>
            <a:ext cx="704677" cy="563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" name="Прямоугольник 7">
            <a:extLst>
              <a:ext uri="{FF2B5EF4-FFF2-40B4-BE49-F238E27FC236}">
                <a16:creationId xmlns:a16="http://schemas.microsoft.com/office/drawing/2014/main" xmlns="" id="{81E64E8E-39CE-4AD8-B737-949F9C649D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45959" y="2330678"/>
            <a:ext cx="121285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2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800" b="1" i="0" u="none" strike="noStrike" kern="1200" cap="none" spc="0" normalizeH="0" baseline="0" noProof="0" dirty="0">
                <a:ln>
                  <a:noFill/>
                </a:ln>
                <a:solidFill>
                  <a:srgbClr val="6F8B27"/>
                </a:solidFill>
                <a:effectLst/>
                <a:uLnTx/>
                <a:uFillTx/>
                <a:latin typeface="Arial Narrow" panose="020B0606020202030204" pitchFamily="34" charset="0"/>
                <a:cs typeface="Tahoma" panose="020B0604030504040204" pitchFamily="34" charset="0"/>
              </a:rPr>
              <a:t>ФОНД СОЦИАЛЬНОГО </a:t>
            </a:r>
          </a:p>
          <a:p>
            <a:pPr marL="0" marR="0" lvl="2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800" b="1" i="0" u="none" strike="noStrike" kern="1200" cap="none" spc="0" normalizeH="0" baseline="0" noProof="0" dirty="0">
                <a:ln>
                  <a:noFill/>
                </a:ln>
                <a:solidFill>
                  <a:srgbClr val="6F8B27"/>
                </a:solidFill>
                <a:effectLst/>
                <a:uLnTx/>
                <a:uFillTx/>
                <a:latin typeface="Arial Narrow" panose="020B0606020202030204" pitchFamily="34" charset="0"/>
                <a:cs typeface="Tahoma" panose="020B0604030504040204" pitchFamily="34" charset="0"/>
              </a:rPr>
              <a:t>МЕДИЦИНСКОГО </a:t>
            </a:r>
          </a:p>
          <a:p>
            <a:pPr marL="0" marR="0" lvl="2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800" b="1" i="0" u="none" strike="noStrike" kern="1200" cap="none" spc="0" normalizeH="0" baseline="0" noProof="0" dirty="0">
                <a:ln>
                  <a:noFill/>
                </a:ln>
                <a:solidFill>
                  <a:srgbClr val="6F8B27"/>
                </a:solidFill>
                <a:effectLst/>
                <a:uLnTx/>
                <a:uFillTx/>
                <a:latin typeface="Arial Narrow" panose="020B0606020202030204" pitchFamily="34" charset="0"/>
                <a:cs typeface="Tahoma" panose="020B0604030504040204" pitchFamily="34" charset="0"/>
              </a:rPr>
              <a:t>СТРАХОВАНИЯ</a:t>
            </a:r>
          </a:p>
        </p:txBody>
      </p:sp>
      <p:pic>
        <p:nvPicPr>
          <p:cNvPr id="83" name="Рисунок 82">
            <a:extLst>
              <a:ext uri="{FF2B5EF4-FFF2-40B4-BE49-F238E27FC236}">
                <a16:creationId xmlns:a16="http://schemas.microsoft.com/office/drawing/2014/main" xmlns="" id="{6462070E-DD88-453B-BF6F-01BAC49C595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88841" y="2209762"/>
            <a:ext cx="918568" cy="918568"/>
          </a:xfrm>
          <a:prstGeom prst="rect">
            <a:avLst/>
          </a:prstGeom>
        </p:spPr>
      </p:pic>
      <p:cxnSp>
        <p:nvCxnSpPr>
          <p:cNvPr id="77" name="Прямая со стрелкой 76">
            <a:extLst>
              <a:ext uri="{FF2B5EF4-FFF2-40B4-BE49-F238E27FC236}">
                <a16:creationId xmlns:a16="http://schemas.microsoft.com/office/drawing/2014/main" xmlns="" id="{5058602E-E0B2-41ED-B16F-64D57596D294}"/>
              </a:ext>
            </a:extLst>
          </p:cNvPr>
          <p:cNvCxnSpPr>
            <a:cxnSpLocks/>
          </p:cNvCxnSpPr>
          <p:nvPr/>
        </p:nvCxnSpPr>
        <p:spPr>
          <a:xfrm>
            <a:off x="1446035" y="4114519"/>
            <a:ext cx="1012712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7" name="Блок-схема: узел 86">
            <a:extLst>
              <a:ext uri="{FF2B5EF4-FFF2-40B4-BE49-F238E27FC236}">
                <a16:creationId xmlns:a16="http://schemas.microsoft.com/office/drawing/2014/main" xmlns="" id="{7C63E979-E400-44E7-A419-611D2413B102}"/>
              </a:ext>
            </a:extLst>
          </p:cNvPr>
          <p:cNvSpPr/>
          <p:nvPr/>
        </p:nvSpPr>
        <p:spPr>
          <a:xfrm>
            <a:off x="1928081" y="3955924"/>
            <a:ext cx="252000" cy="252000"/>
          </a:xfrm>
          <a:prstGeom prst="flowChartConnector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sp>
        <p:nvSpPr>
          <p:cNvPr id="89" name="Блок-схема: узел 88">
            <a:extLst>
              <a:ext uri="{FF2B5EF4-FFF2-40B4-BE49-F238E27FC236}">
                <a16:creationId xmlns:a16="http://schemas.microsoft.com/office/drawing/2014/main" xmlns="" id="{10A09EB3-4C41-4008-A2E0-A560ABA12C17}"/>
              </a:ext>
            </a:extLst>
          </p:cNvPr>
          <p:cNvSpPr/>
          <p:nvPr/>
        </p:nvSpPr>
        <p:spPr>
          <a:xfrm>
            <a:off x="4293643" y="3992820"/>
            <a:ext cx="252000" cy="252000"/>
          </a:xfrm>
          <a:prstGeom prst="flowChartConnector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sp>
        <p:nvSpPr>
          <p:cNvPr id="90" name="Блок-схема: узел 89">
            <a:extLst>
              <a:ext uri="{FF2B5EF4-FFF2-40B4-BE49-F238E27FC236}">
                <a16:creationId xmlns:a16="http://schemas.microsoft.com/office/drawing/2014/main" xmlns="" id="{54502C1C-1FAE-4BBB-BF78-B497C3858460}"/>
              </a:ext>
            </a:extLst>
          </p:cNvPr>
          <p:cNvSpPr/>
          <p:nvPr/>
        </p:nvSpPr>
        <p:spPr>
          <a:xfrm>
            <a:off x="7743724" y="3981277"/>
            <a:ext cx="252000" cy="252000"/>
          </a:xfrm>
          <a:prstGeom prst="flowChartConnector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xmlns="" id="{D44BE97B-195A-4ED7-AD2F-01CE4DCB054A}"/>
              </a:ext>
            </a:extLst>
          </p:cNvPr>
          <p:cNvSpPr txBox="1"/>
          <p:nvPr/>
        </p:nvSpPr>
        <p:spPr>
          <a:xfrm>
            <a:off x="3556693" y="3610578"/>
            <a:ext cx="1741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400" b="1">
                <a:solidFill>
                  <a:srgbClr val="1F497D">
                    <a:lumMod val="50000"/>
                  </a:srgb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ru-RU" dirty="0">
                <a:latin typeface="Arial Narrow" panose="020B0606020202030204" pitchFamily="34" charset="0"/>
              </a:rPr>
              <a:t>прием врача ПМСП</a:t>
            </a:r>
          </a:p>
        </p:txBody>
      </p:sp>
      <p:cxnSp>
        <p:nvCxnSpPr>
          <p:cNvPr id="101" name="Прямая соединительная линия 100">
            <a:extLst>
              <a:ext uri="{FF2B5EF4-FFF2-40B4-BE49-F238E27FC236}">
                <a16:creationId xmlns:a16="http://schemas.microsoft.com/office/drawing/2014/main" xmlns="" id="{987E953B-FBFE-4C92-8B91-225EFFE6DF49}"/>
              </a:ext>
            </a:extLst>
          </p:cNvPr>
          <p:cNvCxnSpPr>
            <a:cxnSpLocks/>
          </p:cNvCxnSpPr>
          <p:nvPr/>
        </p:nvCxnSpPr>
        <p:spPr>
          <a:xfrm>
            <a:off x="7764784" y="3479868"/>
            <a:ext cx="0" cy="425256"/>
          </a:xfrm>
          <a:prstGeom prst="line">
            <a:avLst/>
          </a:prstGeom>
          <a:ln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>
            <a:extLst>
              <a:ext uri="{FF2B5EF4-FFF2-40B4-BE49-F238E27FC236}">
                <a16:creationId xmlns:a16="http://schemas.microsoft.com/office/drawing/2014/main" xmlns="" id="{D23D47D9-A343-46A9-804E-A8F43BA15A1B}"/>
              </a:ext>
            </a:extLst>
          </p:cNvPr>
          <p:cNvCxnSpPr>
            <a:cxnSpLocks/>
          </p:cNvCxnSpPr>
          <p:nvPr/>
        </p:nvCxnSpPr>
        <p:spPr>
          <a:xfrm flipV="1">
            <a:off x="7948641" y="3449257"/>
            <a:ext cx="0" cy="431655"/>
          </a:xfrm>
          <a:prstGeom prst="line">
            <a:avLst/>
          </a:prstGeom>
          <a:ln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>
            <a:extLst>
              <a:ext uri="{FF2B5EF4-FFF2-40B4-BE49-F238E27FC236}">
                <a16:creationId xmlns:a16="http://schemas.microsoft.com/office/drawing/2014/main" xmlns="" id="{3B9F4A1D-E3E0-4536-A4A1-295C51D868DE}"/>
              </a:ext>
            </a:extLst>
          </p:cNvPr>
          <p:cNvCxnSpPr>
            <a:cxnSpLocks/>
          </p:cNvCxnSpPr>
          <p:nvPr/>
        </p:nvCxnSpPr>
        <p:spPr>
          <a:xfrm flipH="1">
            <a:off x="9271670" y="2306548"/>
            <a:ext cx="716432" cy="0"/>
          </a:xfrm>
          <a:prstGeom prst="line">
            <a:avLst/>
          </a:prstGeom>
          <a:ln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>
            <a:extLst>
              <a:ext uri="{FF2B5EF4-FFF2-40B4-BE49-F238E27FC236}">
                <a16:creationId xmlns:a16="http://schemas.microsoft.com/office/drawing/2014/main" xmlns="" id="{774CA1CF-BC0F-480E-AC6B-A622BA20D5D9}"/>
              </a:ext>
            </a:extLst>
          </p:cNvPr>
          <p:cNvCxnSpPr>
            <a:cxnSpLocks/>
          </p:cNvCxnSpPr>
          <p:nvPr/>
        </p:nvCxnSpPr>
        <p:spPr>
          <a:xfrm>
            <a:off x="9271670" y="2534109"/>
            <a:ext cx="748825" cy="0"/>
          </a:xfrm>
          <a:prstGeom prst="line">
            <a:avLst/>
          </a:prstGeom>
          <a:ln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единительная линия 115">
            <a:extLst>
              <a:ext uri="{FF2B5EF4-FFF2-40B4-BE49-F238E27FC236}">
                <a16:creationId xmlns:a16="http://schemas.microsoft.com/office/drawing/2014/main" xmlns="" id="{42EC72FD-8A68-4D35-804A-E6777597508F}"/>
              </a:ext>
            </a:extLst>
          </p:cNvPr>
          <p:cNvCxnSpPr>
            <a:cxnSpLocks/>
          </p:cNvCxnSpPr>
          <p:nvPr/>
        </p:nvCxnSpPr>
        <p:spPr>
          <a:xfrm flipV="1">
            <a:off x="952670" y="5113901"/>
            <a:ext cx="4565786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>
            <a:extLst>
              <a:ext uri="{FF2B5EF4-FFF2-40B4-BE49-F238E27FC236}">
                <a16:creationId xmlns:a16="http://schemas.microsoft.com/office/drawing/2014/main" xmlns="" id="{991476D1-1FB1-4CA1-922F-FDA64645F173}"/>
              </a:ext>
            </a:extLst>
          </p:cNvPr>
          <p:cNvCxnSpPr>
            <a:cxnSpLocks/>
          </p:cNvCxnSpPr>
          <p:nvPr/>
        </p:nvCxnSpPr>
        <p:spPr>
          <a:xfrm>
            <a:off x="10854348" y="2955613"/>
            <a:ext cx="0" cy="949511"/>
          </a:xfrm>
          <a:prstGeom prst="line">
            <a:avLst/>
          </a:prstGeom>
          <a:ln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Блок-схема: узел 43">
            <a:extLst>
              <a:ext uri="{FF2B5EF4-FFF2-40B4-BE49-F238E27FC236}">
                <a16:creationId xmlns:a16="http://schemas.microsoft.com/office/drawing/2014/main" xmlns="" id="{16F21507-B7C8-4671-BD3D-04DBC0313A97}"/>
              </a:ext>
            </a:extLst>
          </p:cNvPr>
          <p:cNvSpPr/>
          <p:nvPr/>
        </p:nvSpPr>
        <p:spPr>
          <a:xfrm>
            <a:off x="10731688" y="3958193"/>
            <a:ext cx="252000" cy="252000"/>
          </a:xfrm>
          <a:prstGeom prst="flowChartConnector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E03D9DB4-746D-40CF-8AEA-1E06F108A747}"/>
              </a:ext>
            </a:extLst>
          </p:cNvPr>
          <p:cNvSpPr txBox="1"/>
          <p:nvPr/>
        </p:nvSpPr>
        <p:spPr>
          <a:xfrm>
            <a:off x="9868987" y="4225692"/>
            <a:ext cx="1989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400" b="1">
                <a:solidFill>
                  <a:srgbClr val="1F497D">
                    <a:lumMod val="50000"/>
                  </a:srgb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ru-RU" dirty="0">
                <a:latin typeface="Arial Narrow" panose="020B0606020202030204" pitchFamily="34" charset="0"/>
              </a:rPr>
              <a:t>оповещение об оказанных услугах</a:t>
            </a:r>
          </a:p>
        </p:txBody>
      </p:sp>
      <p:cxnSp>
        <p:nvCxnSpPr>
          <p:cNvPr id="48" name="Прямая соединительная линия 47">
            <a:extLst>
              <a:ext uri="{FF2B5EF4-FFF2-40B4-BE49-F238E27FC236}">
                <a16:creationId xmlns:a16="http://schemas.microsoft.com/office/drawing/2014/main" xmlns="" id="{3B41E0A8-4B3F-499E-AEC1-E5A8512966AF}"/>
              </a:ext>
            </a:extLst>
          </p:cNvPr>
          <p:cNvCxnSpPr>
            <a:cxnSpLocks/>
          </p:cNvCxnSpPr>
          <p:nvPr/>
        </p:nvCxnSpPr>
        <p:spPr>
          <a:xfrm>
            <a:off x="2061316" y="3466013"/>
            <a:ext cx="0" cy="425256"/>
          </a:xfrm>
          <a:prstGeom prst="line">
            <a:avLst/>
          </a:prstGeom>
          <a:ln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481854BA-EFC7-4A93-94C0-574EFCF04172}"/>
              </a:ext>
            </a:extLst>
          </p:cNvPr>
          <p:cNvSpPr/>
          <p:nvPr/>
        </p:nvSpPr>
        <p:spPr>
          <a:xfrm>
            <a:off x="9464709" y="2530631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x-none" sz="2000" dirty="0">
                <a:solidFill>
                  <a:srgbClr val="0070C0"/>
                </a:solidFill>
                <a:latin typeface="Arial Narrow" panose="020B0606020202030204" pitchFamily="34" charset="0"/>
              </a:rPr>
              <a:t>₸</a:t>
            </a:r>
          </a:p>
        </p:txBody>
      </p:sp>
      <p:pic>
        <p:nvPicPr>
          <p:cNvPr id="5122" name="Picture 2" descr="https://lh3.googleusercontent.com/in0Nm1tl4b7JoCYmbGl83Ka-lslVjRysRjeQemV_BtvxmplaO-m3iEV1wsu91vA1qPTXvos=s85">
            <a:hlinkClick r:id="rId6"/>
            <a:extLst>
              <a:ext uri="{FF2B5EF4-FFF2-40B4-BE49-F238E27FC236}">
                <a16:creationId xmlns:a16="http://schemas.microsoft.com/office/drawing/2014/main" xmlns="" id="{71BE8E0A-9DD1-45D3-970D-51CFF684C4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464709" y="1811850"/>
            <a:ext cx="404278" cy="386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80929881-5C17-4F27-B8A2-F81F2E8BBB58}"/>
              </a:ext>
            </a:extLst>
          </p:cNvPr>
          <p:cNvSpPr txBox="1"/>
          <p:nvPr/>
        </p:nvSpPr>
        <p:spPr>
          <a:xfrm>
            <a:off x="382583" y="5597058"/>
            <a:ext cx="11279050" cy="10002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b="1" dirty="0">
                <a:latin typeface="Arial Narrow" panose="020B0606020202030204" pitchFamily="34" charset="0"/>
              </a:rPr>
              <a:t>Акимам необходимо принять полные меры по выявлению и прикреплению населения к организациям ПМСП</a:t>
            </a:r>
          </a:p>
          <a:p>
            <a:pPr algn="just"/>
            <a:endParaRPr lang="ru-RU" sz="500" b="1" dirty="0">
              <a:latin typeface="Arial Narrow" panose="020B0606020202030204" pitchFamily="34" charset="0"/>
            </a:endParaRPr>
          </a:p>
          <a:p>
            <a:pPr algn="just"/>
            <a:r>
              <a:rPr lang="ru-RU" dirty="0">
                <a:latin typeface="Arial Narrow" panose="020B0606020202030204" pitchFamily="34" charset="0"/>
              </a:rPr>
              <a:t>Высокий процент неприкрепленного населения: в Алматинской (127 </a:t>
            </a:r>
            <a:r>
              <a:rPr lang="ru-RU" dirty="0" err="1">
                <a:latin typeface="Arial Narrow" panose="020B0606020202030204" pitchFamily="34" charset="0"/>
              </a:rPr>
              <a:t>тыс.чел</a:t>
            </a:r>
            <a:r>
              <a:rPr lang="ru-RU" dirty="0">
                <a:latin typeface="Arial Narrow" panose="020B0606020202030204" pitchFamily="34" charset="0"/>
              </a:rPr>
              <a:t>), Восточно-Казахстанской (70 </a:t>
            </a:r>
            <a:r>
              <a:rPr lang="ru-RU" dirty="0" err="1">
                <a:latin typeface="Arial Narrow" panose="020B0606020202030204" pitchFamily="34" charset="0"/>
              </a:rPr>
              <a:t>тыс.чел</a:t>
            </a:r>
            <a:r>
              <a:rPr lang="ru-RU" dirty="0">
                <a:latin typeface="Arial Narrow" panose="020B0606020202030204" pitchFamily="34" charset="0"/>
              </a:rPr>
              <a:t>), </a:t>
            </a:r>
          </a:p>
          <a:p>
            <a:pPr algn="just"/>
            <a:r>
              <a:rPr lang="ru-RU" dirty="0" err="1">
                <a:latin typeface="Arial Narrow" panose="020B0606020202030204" pitchFamily="34" charset="0"/>
              </a:rPr>
              <a:t>Жамбылской</a:t>
            </a:r>
            <a:r>
              <a:rPr lang="ru-RU" dirty="0">
                <a:latin typeface="Arial Narrow" panose="020B0606020202030204" pitchFamily="34" charset="0"/>
              </a:rPr>
              <a:t> (61 </a:t>
            </a:r>
            <a:r>
              <a:rPr lang="ru-RU" dirty="0" err="1">
                <a:latin typeface="Arial Narrow" panose="020B0606020202030204" pitchFamily="34" charset="0"/>
              </a:rPr>
              <a:t>тыс.чел</a:t>
            </a:r>
            <a:r>
              <a:rPr lang="ru-RU" dirty="0">
                <a:latin typeface="Arial Narrow" panose="020B0606020202030204" pitchFamily="34" charset="0"/>
              </a:rPr>
              <a:t>), Павлодарской (41 </a:t>
            </a:r>
            <a:r>
              <a:rPr lang="ru-RU" dirty="0" err="1">
                <a:latin typeface="Arial Narrow" panose="020B0606020202030204" pitchFamily="34" charset="0"/>
              </a:rPr>
              <a:t>тыс.чел</a:t>
            </a:r>
            <a:r>
              <a:rPr lang="ru-RU" dirty="0">
                <a:latin typeface="Arial Narrow" panose="020B0606020202030204" pitchFamily="34" charset="0"/>
              </a:rPr>
              <a:t>), Северо-Казахстанской областях (40 </a:t>
            </a:r>
            <a:r>
              <a:rPr lang="ru-RU" dirty="0" err="1">
                <a:latin typeface="Arial Narrow" panose="020B0606020202030204" pitchFamily="34" charset="0"/>
              </a:rPr>
              <a:t>тыс.чел</a:t>
            </a:r>
            <a:r>
              <a:rPr lang="ru-RU" dirty="0">
                <a:latin typeface="Arial Narrow" panose="020B0606020202030204" pitchFamily="34" charset="0"/>
              </a:rPr>
              <a:t>) и </a:t>
            </a:r>
            <a:r>
              <a:rPr lang="ru-RU" dirty="0" err="1">
                <a:latin typeface="Arial Narrow" panose="020B0606020202030204" pitchFamily="34" charset="0"/>
              </a:rPr>
              <a:t>г.Алматы</a:t>
            </a:r>
            <a:r>
              <a:rPr lang="ru-RU" dirty="0">
                <a:latin typeface="Arial Narrow" panose="020B0606020202030204" pitchFamily="34" charset="0"/>
              </a:rPr>
              <a:t> (89 </a:t>
            </a:r>
            <a:r>
              <a:rPr lang="ru-RU" dirty="0" err="1">
                <a:latin typeface="Arial Narrow" panose="020B0606020202030204" pitchFamily="34" charset="0"/>
              </a:rPr>
              <a:t>тыс.чел</a:t>
            </a:r>
            <a:r>
              <a:rPr lang="ru-RU" dirty="0">
                <a:latin typeface="Arial Narrow" panose="020B0606020202030204" pitchFamily="34" charset="0"/>
              </a:rPr>
              <a:t>)</a:t>
            </a:r>
            <a:endParaRPr lang="x-none" b="1" dirty="0">
              <a:latin typeface="Arial Narrow" panose="020B0606020202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397BCB6-0193-474A-AEA4-183CAE92D097}"/>
              </a:ext>
            </a:extLst>
          </p:cNvPr>
          <p:cNvSpPr txBox="1"/>
          <p:nvPr/>
        </p:nvSpPr>
        <p:spPr>
          <a:xfrm>
            <a:off x="193826" y="510310"/>
            <a:ext cx="11804347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>
                <a:latin typeface="Arial Narrow" panose="020B0606020202030204" pitchFamily="34" charset="0"/>
              </a:rPr>
              <a:t>План нации – 100 конкретных шагов</a:t>
            </a:r>
          </a:p>
          <a:p>
            <a:endParaRPr lang="ru-RU" sz="500" b="1" u="sng" dirty="0">
              <a:latin typeface="Arial Narrow" panose="020B0606020202030204" pitchFamily="34" charset="0"/>
            </a:endParaRPr>
          </a:p>
          <a:p>
            <a:r>
              <a:rPr lang="ru-RU" sz="1600" dirty="0">
                <a:latin typeface="Arial Narrow" panose="020B0606020202030204" pitchFamily="34" charset="0"/>
              </a:rPr>
              <a:t>«</a:t>
            </a:r>
            <a:r>
              <a:rPr lang="ru-RU" sz="1600" i="1" dirty="0">
                <a:latin typeface="Arial Narrow" panose="020B0606020202030204" pitchFamily="34" charset="0"/>
              </a:rPr>
              <a:t>Шаг 80. ВНЕДРЕНИЕ ОБЯЗАТЕЛЬНОГО СОЦИАЛЬНОГО МЕДИЦИНСКОГО СТРАХОВАНИЯ.</a:t>
            </a:r>
          </a:p>
          <a:p>
            <a:r>
              <a:rPr lang="ru-RU" sz="1600" i="1" dirty="0">
                <a:latin typeface="Arial Narrow" panose="020B0606020202030204" pitchFamily="34" charset="0"/>
              </a:rPr>
              <a:t>…. Приоритетное финансирование первичной медико-санитарной помощи (ПМСП). Первичная помощь станет центральным звеном национального здравоохранения для предупреждения и ранней борьбы с заболеваниями.»</a:t>
            </a:r>
            <a:endParaRPr lang="x-none" sz="1600" i="1" dirty="0">
              <a:latin typeface="Arial Narrow" panose="020B0606020202030204" pitchFamily="34" charset="0"/>
            </a:endParaRPr>
          </a:p>
        </p:txBody>
      </p:sp>
      <p:pic>
        <p:nvPicPr>
          <p:cNvPr id="40" name="Рисунок 39">
            <a:extLst>
              <a:ext uri="{FF2B5EF4-FFF2-40B4-BE49-F238E27FC236}">
                <a16:creationId xmlns:a16="http://schemas.microsoft.com/office/drawing/2014/main" xmlns="" id="{478DFCA9-2A35-4A17-9F65-1A1C3870F99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120866" y="125641"/>
            <a:ext cx="467586" cy="467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79046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9DDA0F3-8193-49D0-AE00-F4F1E0816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05925" y="6497607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33002AE-D364-491E-9539-B6AF3CC8394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319CABA6-8C51-430E-847F-90E79DE9A9E8}"/>
              </a:ext>
            </a:extLst>
          </p:cNvPr>
          <p:cNvSpPr txBox="1"/>
          <p:nvPr/>
        </p:nvSpPr>
        <p:spPr>
          <a:xfrm>
            <a:off x="220457" y="77403"/>
            <a:ext cx="9584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Arial Narrow" panose="020B0606020202030204" pitchFamily="34" charset="0"/>
              </a:rPr>
              <a:t>ИЗМЕНЕНИЯ В ПОРЯДКЕ ОКАЗАНИЯ ПМСП</a:t>
            </a:r>
            <a:endParaRPr lang="x-none" sz="24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24" name="Схема 23">
            <a:extLst>
              <a:ext uri="{FF2B5EF4-FFF2-40B4-BE49-F238E27FC236}">
                <a16:creationId xmlns:a16="http://schemas.microsoft.com/office/drawing/2014/main" xmlns="" id="{C71925E1-3DFE-4A58-BFC1-E315DBD093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1236693335"/>
              </p:ext>
            </p:extLst>
          </p:nvPr>
        </p:nvGraphicFramePr>
        <p:xfrm>
          <a:off x="476270" y="910855"/>
          <a:ext cx="11390051" cy="59874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537F590F-0672-4988-AF5C-5DB796B4DBD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120866" y="125641"/>
            <a:ext cx="467586" cy="467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597992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3501</TotalTime>
  <Words>6223</Words>
  <Application>Microsoft Office PowerPoint</Application>
  <PresentationFormat>Произвольный</PresentationFormat>
  <Paragraphs>910</Paragraphs>
  <Slides>31</Slides>
  <Notes>25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31</vt:i4>
      </vt:variant>
    </vt:vector>
  </HeadingPairs>
  <TitlesOfParts>
    <vt:vector size="34" baseType="lpstr">
      <vt:lpstr>Тема Office</vt:lpstr>
      <vt:lpstr>1_Тема Office</vt:lpstr>
      <vt:lpstr>4_Тема Office</vt:lpstr>
      <vt:lpstr>Пакеты ГОБМП и ОСМС в 2020 году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Моделирование объемов услуг и расходов с учетом новых перечней по дневному стационару</vt:lpstr>
      <vt:lpstr>Слайд 18</vt:lpstr>
      <vt:lpstr>Слайд 19</vt:lpstr>
      <vt:lpstr>Слайд 20</vt:lpstr>
      <vt:lpstr>Моделирование объемов услуг и расходов с учетом новых перечней по круглосуточному стационару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Zhanna Abdrakhmanova</dc:creator>
  <cp:lastModifiedBy>User</cp:lastModifiedBy>
  <cp:revision>391</cp:revision>
  <cp:lastPrinted>2019-03-14T03:38:03Z</cp:lastPrinted>
  <dcterms:created xsi:type="dcterms:W3CDTF">2019-02-19T03:32:54Z</dcterms:created>
  <dcterms:modified xsi:type="dcterms:W3CDTF">2020-01-08T03:15:42Z</dcterms:modified>
</cp:coreProperties>
</file>