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65" r:id="rId3"/>
    <p:sldId id="290" r:id="rId4"/>
    <p:sldId id="300" r:id="rId5"/>
    <p:sldId id="289" r:id="rId6"/>
    <p:sldId id="292" r:id="rId7"/>
    <p:sldId id="301" r:id="rId8"/>
    <p:sldId id="294" r:id="rId9"/>
    <p:sldId id="293" r:id="rId10"/>
    <p:sldId id="302" r:id="rId11"/>
    <p:sldId id="295" r:id="rId12"/>
    <p:sldId id="296" r:id="rId13"/>
    <p:sldId id="297" r:id="rId14"/>
    <p:sldId id="298" r:id="rId15"/>
    <p:sldId id="299" r:id="rId16"/>
    <p:sldId id="303" r:id="rId17"/>
    <p:sldId id="305" r:id="rId18"/>
    <p:sldId id="312" r:id="rId19"/>
    <p:sldId id="306" r:id="rId20"/>
    <p:sldId id="307" r:id="rId21"/>
    <p:sldId id="308" r:id="rId22"/>
    <p:sldId id="309" r:id="rId23"/>
    <p:sldId id="313" r:id="rId24"/>
    <p:sldId id="314" r:id="rId25"/>
    <p:sldId id="317" r:id="rId26"/>
    <p:sldId id="315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30" r:id="rId35"/>
    <p:sldId id="327" r:id="rId36"/>
  </p:sldIdLst>
  <p:sldSz cx="12192000" cy="6858000"/>
  <p:notesSz cx="6797675" cy="9872663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118"/>
    <a:srgbClr val="162636"/>
    <a:srgbClr val="6592BB"/>
    <a:srgbClr val="2C4A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DA89771B-9305-4F84-9B9A-C38881F8AFC1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7" tIns="45363" rIns="90727" bIns="4536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690069"/>
            <a:ext cx="5438775" cy="4442225"/>
          </a:xfrm>
          <a:prstGeom prst="rect">
            <a:avLst/>
          </a:prstGeom>
        </p:spPr>
        <p:txBody>
          <a:bodyPr vert="horz" lIns="90727" tIns="45363" rIns="90727" bIns="4536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6977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F0828E25-6525-43BE-A48C-4D41B8E6CB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508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28E25-6525-43BE-A48C-4D41B8E6CB8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297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49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768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311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8818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805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8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3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2245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70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117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624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2B0AF-672D-4895-9A8D-6F94694A3EFD}" type="datetimeFigureOut">
              <a:rPr lang="ru-RU" smtClean="0"/>
              <a:pPr/>
              <a:t>08.01.2020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F0122-FFEB-49B9-B8F6-08A827A81E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61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45989" y="194619"/>
            <a:ext cx="11500022" cy="6468762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328057" y="2613307"/>
            <a:ext cx="9535886" cy="1186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42302" y="2478202"/>
            <a:ext cx="8707394" cy="9916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Алгоритм определения пакета ОСМС и ГОБМП в</a:t>
            </a:r>
            <a:r>
              <a:rPr lang="kk-K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ИС МЗ РК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ru-RU" sz="18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(на базе субъектов здравоохранения Карагандинской области)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4495656" y="4250723"/>
            <a:ext cx="3200688" cy="841254"/>
            <a:chOff x="4495656" y="4473144"/>
            <a:chExt cx="3200688" cy="841254"/>
          </a:xfrm>
          <a:noFill/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62615" y="4473144"/>
              <a:ext cx="833729" cy="833729"/>
            </a:xfrm>
            <a:prstGeom prst="rect">
              <a:avLst/>
            </a:prstGeom>
            <a:grpFill/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675373" y="4473145"/>
              <a:ext cx="841253" cy="841253"/>
            </a:xfrm>
            <a:prstGeom prst="rect">
              <a:avLst/>
            </a:prstGeom>
            <a:grpFill/>
          </p:spPr>
        </p:pic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4495656" y="4473146"/>
              <a:ext cx="833728" cy="833728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xmlns="" val="112452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83532" y="1801339"/>
            <a:ext cx="8424936" cy="3240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Пошаговое выполнение проверки направления на </a:t>
            </a:r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плановую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госпитализацию с определением пакета 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62390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пациентов с диагнозами, подлежащими динамическому наблюдению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5400" y="2000240"/>
            <a:ext cx="11233248" cy="747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диагноза, входит в перечень кодов диагнозов, подлежащих динамическому наблюдению (Приказ 281)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6203" y="3694521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780075" y="3644126"/>
            <a:ext cx="5148574" cy="7681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88557" y="3571012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8733400" y="2874784"/>
            <a:ext cx="692825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96400" y="3038523"/>
            <a:ext cx="6885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3393623" y="2885967"/>
            <a:ext cx="715193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5279" y="3044715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xmlns="" val="211913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пациентов с диагнозами, входящими в перечень социально-значимых заболеваний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5400" y="1395358"/>
            <a:ext cx="11017224" cy="747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диагноза, входит в перечень кодов диагнозов, входящих в перечень социально-значимых заболеваний (Приказ 367) </a:t>
            </a: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308028" y="2405487"/>
            <a:ext cx="775068" cy="81575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6203" y="3200894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780075" y="3200893"/>
            <a:ext cx="5076566" cy="71777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008" y="3150498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9046034" y="2428122"/>
            <a:ext cx="724670" cy="72008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2286" y="2601648"/>
            <a:ext cx="6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56240" y="235743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390638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ПАЦИЕНТОВ С ДИАГНОЗАМИ ИНФЕКЦИОННЫХ ЗАБОЛЕВАНИЙ, ПРЕДСТАВЛЯЮЩИХ ОПАСНОСТЬ ДЛЯ ОКРУЖАЮЩИХ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5400" y="1052736"/>
            <a:ext cx="11017224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диагноза, входит в перечень кодов диагнозов, входящих в перечень инфекционных заболеваний, представляющих опасность для окружающих (Приказ 367) </a:t>
            </a: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279634" y="2780870"/>
            <a:ext cx="2304140" cy="10081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47428" y="4510236"/>
            <a:ext cx="525658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8148226" y="2600907"/>
            <a:ext cx="2232249" cy="129614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152188" y="4436996"/>
            <a:ext cx="4716525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008" y="4411924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98310" y="2807640"/>
            <a:ext cx="623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20336" y="2807640"/>
            <a:ext cx="888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3143891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во время беременности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7473" y="1164335"/>
            <a:ext cx="7128792" cy="747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основного диагноза О10 - О67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4203146" y="1760817"/>
            <a:ext cx="766713" cy="106926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63537" y="2678807"/>
            <a:ext cx="10153128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3502003" y="3208235"/>
            <a:ext cx="558196" cy="9706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8276" y="4044655"/>
            <a:ext cx="5905861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8276" y="5846589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80161" y="4221607"/>
            <a:ext cx="5112568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застрахован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572148" y="5846589"/>
            <a:ext cx="5292590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44886" y="5748277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1" name="Овал 20"/>
          <p:cNvSpPr/>
          <p:nvPr/>
        </p:nvSpPr>
        <p:spPr>
          <a:xfrm>
            <a:off x="16481" y="5772847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652778" y="1088977"/>
            <a:ext cx="1043608" cy="84025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24476" y="2078752"/>
            <a:ext cx="6480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86804" y="1353547"/>
            <a:ext cx="61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696386" y="1164335"/>
            <a:ext cx="3287688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8902605" y="4918558"/>
            <a:ext cx="558196" cy="9706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8902605" y="3280240"/>
            <a:ext cx="558196" cy="9706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3169085" y="4918557"/>
            <a:ext cx="558196" cy="9706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0828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во время беременности (роды)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3722" y="1135165"/>
            <a:ext cx="7056784" cy="747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основного направительного диагноза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Z34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Z35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код уточняющего диагноза из класса «О»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3372251" y="1730699"/>
            <a:ext cx="775067" cy="10795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59786" y="2649637"/>
            <a:ext cx="10153128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4525" y="4303517"/>
            <a:ext cx="5905861" cy="6539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4525" y="5817419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604402" y="4303517"/>
            <a:ext cx="5112568" cy="6066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застрахован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568397" y="5767024"/>
            <a:ext cx="5292590" cy="8407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316370" y="5767024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1" name="Овал 20"/>
          <p:cNvSpPr/>
          <p:nvPr/>
        </p:nvSpPr>
        <p:spPr>
          <a:xfrm>
            <a:off x="220536" y="5693374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596136" y="952484"/>
            <a:ext cx="1080120" cy="1113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36284" y="1324377"/>
            <a:ext cx="61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692635" y="1135165"/>
            <a:ext cx="3287688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8556827" y="4811035"/>
            <a:ext cx="775067" cy="10795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8540176" y="3292946"/>
            <a:ext cx="775067" cy="10795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3372251" y="3304174"/>
            <a:ext cx="775067" cy="10795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Стрелка вправо 32"/>
          <p:cNvSpPr/>
          <p:nvPr/>
        </p:nvSpPr>
        <p:spPr>
          <a:xfrm rot="5400000">
            <a:off x="3103707" y="4839733"/>
            <a:ext cx="775067" cy="107951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778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застрахованных лиц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6293" y="1375312"/>
            <a:ext cx="7213883" cy="11175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3447171" y="2364346"/>
            <a:ext cx="792086" cy="10491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6294" y="3334941"/>
            <a:ext cx="7103882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0912" y="5478106"/>
            <a:ext cx="6887256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1" name="Овал 20"/>
          <p:cNvSpPr/>
          <p:nvPr/>
        </p:nvSpPr>
        <p:spPr>
          <a:xfrm>
            <a:off x="224408" y="5493449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824193" y="3284982"/>
            <a:ext cx="1080120" cy="1113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068469" y="3656876"/>
            <a:ext cx="61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3473458" y="4308563"/>
            <a:ext cx="792086" cy="10491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83731" y="4546639"/>
            <a:ext cx="61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26" name="Овал 25"/>
          <p:cNvSpPr/>
          <p:nvPr/>
        </p:nvSpPr>
        <p:spPr>
          <a:xfrm>
            <a:off x="9310710" y="3286124"/>
            <a:ext cx="2214578" cy="10001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Платно для незастрахованных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988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73542" y="1621319"/>
            <a:ext cx="8244916" cy="36004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создании направления бронирование даты госпитализации (АОДПГ)  осуществляется по текущему механизму. </a:t>
            </a:r>
          </a:p>
        </p:txBody>
      </p:sp>
    </p:spTree>
    <p:extLst>
      <p:ext uri="{BB962C8B-B14F-4D97-AF65-F5344CB8AC3E}">
        <p14:creationId xmlns:p14="http://schemas.microsoft.com/office/powerpoint/2010/main" xmlns="" val="1074982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73542" y="1441299"/>
            <a:ext cx="8244916" cy="396044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Экстренная стационарная помощь гражданам Республики Казахстан, </a:t>
            </a:r>
            <a:r>
              <a:rPr lang="ru-RU" sz="28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оралманам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иностранцам и лицам без гражданства, постоянно проживающим на территории РК </a:t>
            </a:r>
          </a:p>
        </p:txBody>
      </p:sp>
    </p:spTree>
    <p:extLst>
      <p:ext uri="{BB962C8B-B14F-4D97-AF65-F5344CB8AC3E}">
        <p14:creationId xmlns:p14="http://schemas.microsoft.com/office/powerpoint/2010/main" xmlns="" val="619760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при факте экстренной госпитализации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6293" y="1124744"/>
            <a:ext cx="10886291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ФЛ, на которое регистрируется факт экстренной госпитализации является гражданином РК, </a:t>
            </a:r>
            <a:r>
              <a:rPr lang="ru-RU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оралманом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иностранцем или лицом без гражданства, постоянно проживающим на территории РК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4823054" y="2427993"/>
            <a:ext cx="703988" cy="83379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69328" y="5499362"/>
            <a:ext cx="6245398" cy="8668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экстренной госпитализации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680176" y="3356992"/>
            <a:ext cx="1080120" cy="8895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60521" y="3273608"/>
            <a:ext cx="3287688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3318881" y="4282639"/>
            <a:ext cx="1336700" cy="10491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63352" y="5475580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0848" y="3621272"/>
            <a:ext cx="738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1724" y="465313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9606" y="3196883"/>
            <a:ext cx="7103882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 ИС «РПН» наличия соответствующего документа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2580814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62965"/>
            <a:ext cx="12192000" cy="6195035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b="1" dirty="0">
              <a:solidFill>
                <a:srgbClr val="0A1118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8273"/>
            <a:ext cx="12192000" cy="76994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13657" y="88667"/>
            <a:ext cx="1136468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ОБОЗНАЧЕНИЕ ИСТОЧНИКОВ ФИНАНСИРОВАНИЯ В ПЕРИОД ПРОВЕДЕНИЯ ПИЛОТА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5177376" y="2325290"/>
            <a:ext cx="2142849" cy="50096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780899" y="2118399"/>
            <a:ext cx="3093049" cy="9147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5213100" y="3575834"/>
            <a:ext cx="2142849" cy="481786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559496" y="2110431"/>
            <a:ext cx="3132959" cy="9637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ГОБМП-1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559496" y="1080829"/>
            <a:ext cx="3148580" cy="6913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ПИЛОТ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774400" y="1074964"/>
            <a:ext cx="3078934" cy="6972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1 ЯНВАРЯ 2020 ГОДА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559497" y="3339949"/>
            <a:ext cx="3199894" cy="953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ГОБМП-2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780899" y="3368937"/>
            <a:ext cx="3074462" cy="9323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59496" y="4668394"/>
            <a:ext cx="3204783" cy="9848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ГОБМП-3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780899" y="4668394"/>
            <a:ext cx="3120284" cy="9848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ПЛАТНО для незастрахованных</a:t>
            </a:r>
          </a:p>
        </p:txBody>
      </p:sp>
      <p:sp>
        <p:nvSpPr>
          <p:cNvPr id="37" name="Стрелка вправо 36"/>
          <p:cNvSpPr/>
          <p:nvPr/>
        </p:nvSpPr>
        <p:spPr>
          <a:xfrm>
            <a:off x="5213100" y="4910352"/>
            <a:ext cx="2142849" cy="50096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392" y="5968121"/>
            <a:ext cx="760949" cy="634251"/>
          </a:xfrm>
          <a:prstGeom prst="rect">
            <a:avLst/>
          </a:prstGeom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700242" y="6002407"/>
            <a:ext cx="10513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A11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Пакет финансирования определяется </a:t>
            </a:r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однократно</a:t>
            </a:r>
            <a:r>
              <a:rPr lang="ru-RU" b="1" dirty="0">
                <a:solidFill>
                  <a:srgbClr val="0A11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при создании направления или регистрации факта госпитализации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388534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при факте экстренной госпитализации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6293" y="1124744"/>
            <a:ext cx="10886291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ФЛ, на которое регистрируется экстренной факт госпитализации является гражданином страны, указанной в Соглашении об оказании медицинской помощи гражданам государств-участников Содружества Независимых Государств (ППРК от 29.02.2000 №320)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3997438" y="2375735"/>
            <a:ext cx="703989" cy="93830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573444" y="4177161"/>
            <a:ext cx="1336697" cy="12601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71464" y="5475580"/>
            <a:ext cx="6245398" cy="852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экстренной госпитализации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680176" y="3140968"/>
            <a:ext cx="1080120" cy="1113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60521" y="3273608"/>
            <a:ext cx="3287688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1752" y="465313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263352" y="5475580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0848" y="3512862"/>
            <a:ext cx="738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9606" y="3196883"/>
            <a:ext cx="7103882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 ИС «РПН» наличия соответствующего документа</a:t>
            </a:r>
          </a:p>
        </p:txBody>
      </p:sp>
    </p:spTree>
    <p:extLst>
      <p:ext uri="{BB962C8B-B14F-4D97-AF65-F5344CB8AC3E}">
        <p14:creationId xmlns:p14="http://schemas.microsoft.com/office/powerpoint/2010/main" xmlns="" val="1588236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при факте экстренной госпитализации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6293" y="1124744"/>
            <a:ext cx="10886291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ФЛ, на которое регистрируется экстренной факт госпитализации является прочим иностранцем или лицом без гражданства, временно проживающим на территории РК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4972230" y="2326936"/>
            <a:ext cx="599955" cy="10281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9606" y="3186492"/>
            <a:ext cx="7103882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 входит в перечень заболеваний, представляющих опасность для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окружающих (приказ № 194)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119093" y="5475580"/>
            <a:ext cx="6245398" cy="9144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экстренной госпитализации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752184" y="3140969"/>
            <a:ext cx="1008337" cy="9979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60521" y="3273608"/>
            <a:ext cx="3287688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63352" y="5475580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0848" y="3510255"/>
            <a:ext cx="738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3573444" y="4177161"/>
            <a:ext cx="1336697" cy="126014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3752" y="465313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xmlns="" val="2635925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при факте экстренной госпитализации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6293" y="1124744"/>
            <a:ext cx="10886291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ФЛ, на которое регистрируется экстренной факт госпитализации является беженцем или лицом, ищущим убежище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5233665" y="2065501"/>
            <a:ext cx="558194" cy="150922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1553231" y="4007174"/>
            <a:ext cx="1135247" cy="144015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871864" y="5452831"/>
            <a:ext cx="6245398" cy="7437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Возможность экстренной госпитализации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680176" y="3140968"/>
            <a:ext cx="1080120" cy="1113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760521" y="3273608"/>
            <a:ext cx="3287688" cy="9678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Госпитализация ПЛАТНО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5520" y="4319249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16" name="Овал 15"/>
          <p:cNvSpPr/>
          <p:nvPr/>
        </p:nvSpPr>
        <p:spPr>
          <a:xfrm>
            <a:off x="10536041" y="5356641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0848" y="3512862"/>
            <a:ext cx="738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8687" y="5294876"/>
            <a:ext cx="3024336" cy="11217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Прикрепление копии документа</a:t>
            </a:r>
          </a:p>
        </p:txBody>
      </p:sp>
      <p:sp>
        <p:nvSpPr>
          <p:cNvPr id="19" name="Стрелка вправо 18"/>
          <p:cNvSpPr/>
          <p:nvPr/>
        </p:nvSpPr>
        <p:spPr>
          <a:xfrm>
            <a:off x="3792504" y="5370836"/>
            <a:ext cx="1080120" cy="111311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9606" y="3186492"/>
            <a:ext cx="7103882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Имеется документ, подтверждающий статус</a:t>
            </a:r>
          </a:p>
        </p:txBody>
      </p:sp>
    </p:spTree>
    <p:extLst>
      <p:ext uri="{BB962C8B-B14F-4D97-AF65-F5344CB8AC3E}">
        <p14:creationId xmlns:p14="http://schemas.microsoft.com/office/powerpoint/2010/main" xmlns="" val="27194616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549606" y="1405295"/>
            <a:ext cx="7092788" cy="40324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Создание направления на госпитализацию в дневной стационар</a:t>
            </a:r>
          </a:p>
        </p:txBody>
      </p:sp>
    </p:spTree>
    <p:extLst>
      <p:ext uri="{BB962C8B-B14F-4D97-AF65-F5344CB8AC3E}">
        <p14:creationId xmlns:p14="http://schemas.microsoft.com/office/powerpoint/2010/main" xmlns="" val="3982176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на госпитализацию в дневной стационар – два вида направлений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38153" y="1315156"/>
            <a:ext cx="10501438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Направление на госпитализацию в дневной стационар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76654" y="4987564"/>
            <a:ext cx="10362938" cy="8548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создании направления – возможность просмотра графика работы дневного стационара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11424" y="2996952"/>
            <a:ext cx="10428167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Направление на восстановительное лечение в дневной стационар</a:t>
            </a:r>
          </a:p>
        </p:txBody>
      </p:sp>
    </p:spTree>
    <p:extLst>
      <p:ext uri="{BB962C8B-B14F-4D97-AF65-F5344CB8AC3E}">
        <p14:creationId xmlns:p14="http://schemas.microsoft.com/office/powerpoint/2010/main" xmlns="" val="3558312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возможности создания направления на госпитализацию в дневной стационар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круглосуточном стационаре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55440" y="1196752"/>
            <a:ext cx="4140308" cy="11771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</a:t>
            </a:r>
          </a:p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00056" y="1160747"/>
            <a:ext cx="4026459" cy="1249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операции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1532193" y="2358060"/>
            <a:ext cx="775067" cy="87208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9715394" y="2334381"/>
            <a:ext cx="775067" cy="10427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3391" y="3230218"/>
            <a:ext cx="2368280" cy="21465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43963" y="3230218"/>
            <a:ext cx="2648381" cy="2215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098770" y="2321297"/>
            <a:ext cx="775067" cy="104277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40742" y="3395641"/>
            <a:ext cx="2502202" cy="2049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408368" y="3230218"/>
            <a:ext cx="2666919" cy="2311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75446" y="6220290"/>
            <a:ext cx="2016225" cy="521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57734" y="6339985"/>
            <a:ext cx="2016225" cy="521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Крест 24"/>
          <p:cNvSpPr/>
          <p:nvPr/>
        </p:nvSpPr>
        <p:spPr>
          <a:xfrm rot="2700000">
            <a:off x="10284626" y="5618464"/>
            <a:ext cx="914400" cy="914400"/>
          </a:xfrm>
          <a:prstGeom prst="plus">
            <a:avLst>
              <a:gd name="adj" fmla="val 3294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Крест 26"/>
          <p:cNvSpPr/>
          <p:nvPr/>
        </p:nvSpPr>
        <p:spPr>
          <a:xfrm rot="2700000">
            <a:off x="4091970" y="5566124"/>
            <a:ext cx="914400" cy="914400"/>
          </a:xfrm>
          <a:prstGeom prst="plus">
            <a:avLst>
              <a:gd name="adj" fmla="val 3294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7296635" y="5468724"/>
            <a:ext cx="775067" cy="87208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7480619" y="2406644"/>
            <a:ext cx="775067" cy="87208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1596024" y="5396716"/>
            <a:ext cx="775067" cy="872081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074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возможности создания направления на госпитализацию в дневной стационар </a:t>
            </a:r>
            <a:r>
              <a:rPr lang="ru-RU" sz="20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поликлинике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55440" y="1196752"/>
            <a:ext cx="4140308" cy="11771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</a:t>
            </a:r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00056" y="1160747"/>
            <a:ext cx="4026459" cy="1249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операции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1608349" y="2390362"/>
            <a:ext cx="775067" cy="90009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9694665" y="2412044"/>
            <a:ext cx="775067" cy="9156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3391" y="3230218"/>
            <a:ext cx="2368280" cy="21465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43963" y="3230218"/>
            <a:ext cx="2648381" cy="221500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4078041" y="2398960"/>
            <a:ext cx="775067" cy="9156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7096872" y="2392635"/>
            <a:ext cx="775067" cy="90009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40742" y="3395641"/>
            <a:ext cx="2502202" cy="2049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408368" y="3230218"/>
            <a:ext cx="2666919" cy="23112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перечням кодов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(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669)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1527302" y="5382708"/>
            <a:ext cx="775067" cy="90009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975446" y="6220290"/>
            <a:ext cx="2016225" cy="521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5400000">
            <a:off x="7413656" y="5459720"/>
            <a:ext cx="713062" cy="82809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780059" y="6241559"/>
            <a:ext cx="2016225" cy="5210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4" name="Крест 23"/>
          <p:cNvSpPr/>
          <p:nvPr/>
        </p:nvSpPr>
        <p:spPr>
          <a:xfrm rot="2700000">
            <a:off x="10389803" y="5618464"/>
            <a:ext cx="914400" cy="914400"/>
          </a:xfrm>
          <a:prstGeom prst="plus">
            <a:avLst>
              <a:gd name="adj" fmla="val 3294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Крест 24"/>
          <p:cNvSpPr/>
          <p:nvPr/>
        </p:nvSpPr>
        <p:spPr>
          <a:xfrm rot="2700000">
            <a:off x="4197147" y="5566124"/>
            <a:ext cx="914400" cy="914400"/>
          </a:xfrm>
          <a:prstGeom prst="plus">
            <a:avLst>
              <a:gd name="adj" fmla="val 3294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876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83532" y="1801339"/>
            <a:ext cx="8424936" cy="3240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Пошаговое выполнение проверки направления на восстановительное лечение  с определением пакета 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900797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2869" y="0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восстановительное лечение (2 этап)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9416" y="1196752"/>
            <a:ext cx="460851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уточняющего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2630125" y="1799328"/>
            <a:ext cx="775067" cy="75608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99766" y="2586686"/>
            <a:ext cx="3443287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8713893" y="1721295"/>
            <a:ext cx="720080" cy="71314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001082" y="3969363"/>
            <a:ext cx="2737270" cy="3957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36974" y="2420888"/>
            <a:ext cx="5926360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10046949" y="3154487"/>
            <a:ext cx="775067" cy="900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1082" y="1196752"/>
            <a:ext cx="5783549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уточняющего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кроме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7093713" y="3175380"/>
            <a:ext cx="720080" cy="71314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120336" y="4043461"/>
            <a:ext cx="2801378" cy="4656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застрахован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11427" y="5398314"/>
            <a:ext cx="2865486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7215306" y="4498376"/>
            <a:ext cx="669780" cy="61908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63352" y="2561721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0" name="Овал 29"/>
          <p:cNvSpPr/>
          <p:nvPr/>
        </p:nvSpPr>
        <p:spPr>
          <a:xfrm>
            <a:off x="141559" y="5300002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19386" y="5142808"/>
            <a:ext cx="3456384" cy="16086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наличия пролеченного случая по основному диагнозу (за 6 </a:t>
            </a:r>
            <a:r>
              <a:rPr lang="ru-RU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или есть документ о лечении за рубежом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4367808" y="5545104"/>
            <a:ext cx="1059323" cy="484632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55838" y="557253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9151274" y="5801125"/>
            <a:ext cx="893165" cy="4495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078575" y="5845070"/>
            <a:ext cx="2030094" cy="9064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Возможна госпитализация платно</a:t>
            </a:r>
            <a:endParaRPr lang="ru-RU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10485153" y="4603996"/>
            <a:ext cx="775067" cy="900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18304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медицинскую реабилитацию(3 этап)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11427" y="5398314"/>
            <a:ext cx="2865486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0" name="Овал 29"/>
          <p:cNvSpPr/>
          <p:nvPr/>
        </p:nvSpPr>
        <p:spPr>
          <a:xfrm>
            <a:off x="141559" y="5300002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47928" y="4807917"/>
            <a:ext cx="3600400" cy="19435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наличия пролеченного случая по основному или уточняющему диагнозу (12 </a:t>
            </a:r>
            <a:r>
              <a:rPr lang="ru-RU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или есть документ о лечении за рубежом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4198186" y="5545104"/>
            <a:ext cx="1059323" cy="484632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9816" y="554510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9151274" y="5801125"/>
            <a:ext cx="893165" cy="44957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078575" y="5772017"/>
            <a:ext cx="2030094" cy="9064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Возможна госпитализация платно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39416" y="1052736"/>
            <a:ext cx="460851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5400000">
            <a:off x="2630125" y="1655312"/>
            <a:ext cx="775067" cy="75608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199766" y="2442670"/>
            <a:ext cx="3443287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43" name="Стрелка вправо 42"/>
          <p:cNvSpPr/>
          <p:nvPr/>
        </p:nvSpPr>
        <p:spPr>
          <a:xfrm rot="5400000">
            <a:off x="8713893" y="1577279"/>
            <a:ext cx="720080" cy="71314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001082" y="3825347"/>
            <a:ext cx="2737270" cy="3957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936974" y="2276872"/>
            <a:ext cx="5926360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46" name="Стрелка вправо 45"/>
          <p:cNvSpPr/>
          <p:nvPr/>
        </p:nvSpPr>
        <p:spPr>
          <a:xfrm rot="5400000">
            <a:off x="10046949" y="3010471"/>
            <a:ext cx="775067" cy="900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001082" y="1052736"/>
            <a:ext cx="5783549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основного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кроме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5400000">
            <a:off x="7093713" y="3031364"/>
            <a:ext cx="720080" cy="71314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120336" y="3899445"/>
            <a:ext cx="2801378" cy="4656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застрахован</a:t>
            </a:r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10485153" y="4459980"/>
            <a:ext cx="775067" cy="900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63352" y="2348880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51" name="Стрелка вправо 50"/>
          <p:cNvSpPr/>
          <p:nvPr/>
        </p:nvSpPr>
        <p:spPr>
          <a:xfrm rot="5400000">
            <a:off x="6989412" y="4143124"/>
            <a:ext cx="517432" cy="713146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607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91544" y="1700808"/>
            <a:ext cx="8424936" cy="3240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Проверка возможности создания направления на </a:t>
            </a:r>
            <a:r>
              <a:rPr lang="ru-RU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плановую </a:t>
            </a:r>
            <a:r>
              <a:rPr lang="ru-RU" sz="3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госпитализацию в круглосуточный стационар</a:t>
            </a:r>
          </a:p>
        </p:txBody>
      </p:sp>
    </p:spTree>
    <p:extLst>
      <p:ext uri="{BB962C8B-B14F-4D97-AF65-F5344CB8AC3E}">
        <p14:creationId xmlns:p14="http://schemas.microsoft.com/office/powerpoint/2010/main" xmlns="" val="27035828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261574" y="1801339"/>
            <a:ext cx="7668852" cy="3240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Пошаговое выполнение проверки направления на госпитализацию в дневной стационар с определением пакета 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6726291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пациентов с диагнозами, подлежащими динамическому наблюдению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5400" y="1752548"/>
            <a:ext cx="11017224" cy="747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диагноза, входит в перечень кодов диагнозов, подлежащих динамическому наблюдению (Приказ 281) </a:t>
            </a: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329237" y="2529810"/>
            <a:ext cx="775067" cy="12902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6203" y="3562449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780075" y="3512054"/>
            <a:ext cx="4932550" cy="7681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008" y="3512053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9083947" y="2457048"/>
            <a:ext cx="775067" cy="12902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9694" y="2990249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53372" y="2906452"/>
            <a:ext cx="69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1098419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пациентов с диагнозами, входящими в перечень социально-значимых заболеваний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5400" y="1681110"/>
            <a:ext cx="11017224" cy="747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диагноза, входит в перечень кодов диагнозов, входящих в перечень социально-значимых заболеваний (Приказ 367) </a:t>
            </a:r>
          </a:p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347261" y="2683172"/>
            <a:ext cx="775067" cy="9001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66203" y="3666983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780075" y="3616588"/>
            <a:ext cx="5004558" cy="7681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2008" y="3616587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9038836" y="2652104"/>
            <a:ext cx="775067" cy="9001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05094" y="2948554"/>
            <a:ext cx="6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48325" y="2912643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2952867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пациентов с диагнозами инфекционных заболеваний, представляющих опасность для окружающих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2727" y="1088331"/>
            <a:ext cx="11017224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диагноза, входит в перечень кодов диагнозов, входящих в перечень инфекционных заболеваний, представляющих опасность для окружающих (Приказ 367) </a:t>
            </a:r>
          </a:p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516546" y="2291526"/>
            <a:ext cx="1733634" cy="119945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58751" y="3786715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8099884" y="2612840"/>
            <a:ext cx="2376263" cy="1199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199515" y="4472591"/>
            <a:ext cx="4716525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19335" y="3758069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43671" y="2528491"/>
            <a:ext cx="623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03666" y="2840485"/>
            <a:ext cx="888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xmlns="" val="32590790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для проведения паллиативной помощи и сестринского ухода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67408" y="1061479"/>
            <a:ext cx="11017224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</a:t>
            </a:r>
            <a:r>
              <a:rPr lang="ru-RU" sz="1600" b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уточняющего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диагноза соответствует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51.5</a:t>
            </a: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541225" y="2264674"/>
            <a:ext cx="1733634" cy="119945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83432" y="3759863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8124564" y="2585988"/>
            <a:ext cx="2376264" cy="1199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224196" y="4445739"/>
            <a:ext cx="4716525" cy="9678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Переход на следующий шаг проверки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144016" y="3731217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68352" y="2501639"/>
            <a:ext cx="623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28347" y="2813633"/>
            <a:ext cx="8880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7408" y="4929683"/>
            <a:ext cx="6120680" cy="15323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журнале учета приема больных есть возможность регистрации факта госпитализации при указании цели госпитализации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«Диализ» (уточняющий - </a:t>
            </a:r>
            <a:r>
              <a:rPr lang="en-US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49.1 или </a:t>
            </a:r>
            <a:r>
              <a:rPr lang="en-US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49.2</a:t>
            </a:r>
            <a:r>
              <a:rPr lang="kk-KZ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«Химиотерапия», «Лучевая терапия». Источник финансирования - ГОБМП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933" y="6053582"/>
            <a:ext cx="760949" cy="634251"/>
          </a:xfrm>
          <a:prstGeom prst="rec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9683914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плановую госпитализацию на СЗТ застрахованных лиц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6293" y="1375312"/>
            <a:ext cx="7213883" cy="111758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3612463" y="2395869"/>
            <a:ext cx="842044" cy="103609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6294" y="3334941"/>
            <a:ext cx="7103882" cy="94199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3385119" y="4267671"/>
            <a:ext cx="1185010" cy="123585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0912" y="5478106"/>
            <a:ext cx="6887256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1" name="Овал 20"/>
          <p:cNvSpPr/>
          <p:nvPr/>
        </p:nvSpPr>
        <p:spPr>
          <a:xfrm>
            <a:off x="224408" y="5493449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22" name="Стрелка вправо 21"/>
          <p:cNvSpPr/>
          <p:nvPr/>
        </p:nvSpPr>
        <p:spPr>
          <a:xfrm>
            <a:off x="7680176" y="3179977"/>
            <a:ext cx="1080120" cy="11131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24452" y="3551871"/>
            <a:ext cx="61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731758" y="2836361"/>
            <a:ext cx="3052874" cy="19607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Лечение в дневном стационаре за счет средств ГОБМП/ОСМС не представляется возможным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752765" y="5552164"/>
            <a:ext cx="3026265" cy="9678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Возможна госпитализация ПЛАТНО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0063" y="2519236"/>
            <a:ext cx="760949" cy="63425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3671590" y="4698888"/>
            <a:ext cx="6120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9792807" y="4556728"/>
            <a:ext cx="755012" cy="123585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017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742392"/>
            <a:ext cx="12192000" cy="6195035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ВОЗМОЖНОСТИ СОЗДАНИЯ НАПРАВЛЕНИЯ НА ПЛАНОВУЮ ГОСПИТАЛИЗАЦИЮ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3494" y="133356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A1118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ФЛ (данные из РПН)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4005459" y="2531248"/>
            <a:ext cx="1406365" cy="58345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778" y="2198400"/>
            <a:ext cx="5688632" cy="12491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ети до 18 лет, лица старше 65 лет</a:t>
            </a:r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50473" y="4854299"/>
            <a:ext cx="5688632" cy="12491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Предоставляется возможность создать направление на плановую госпитализацию по любому коду диагноза/операции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8403527" y="3854303"/>
            <a:ext cx="835141" cy="697669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pic>
        <p:nvPicPr>
          <p:cNvPr id="5125" name="Picture 5" descr="D:\!Ponomareva-S\Desktop\Картинки для презентации\resiz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38" y="1407853"/>
            <a:ext cx="3496635" cy="223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трелка вправо 17"/>
          <p:cNvSpPr/>
          <p:nvPr/>
        </p:nvSpPr>
        <p:spPr>
          <a:xfrm>
            <a:off x="3251584" y="5196030"/>
            <a:ext cx="2160240" cy="565685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D:\!Ponomareva-S\Desktop\Картинки для презентации\resize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313" y="3785564"/>
            <a:ext cx="2160240" cy="257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1688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676249"/>
            <a:ext cx="12192000" cy="6195035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возможности создания направления на плановую госпитализацию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3392" y="1358017"/>
            <a:ext cx="5319552" cy="7262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00056" y="1358016"/>
            <a:ext cx="5064219" cy="7623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ОПЕРАЦИИ</a:t>
            </a:r>
            <a:endParaRPr lang="ru-RU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23392" y="3037586"/>
            <a:ext cx="2502202" cy="20495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Приложения </a:t>
            </a:r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(</a:t>
            </a:r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761)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48409" y="3047976"/>
            <a:ext cx="2649213" cy="20391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Приложения </a:t>
            </a:r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</a:p>
          <a:p>
            <a:pPr lvl="0" algn="ctr"/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761)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440742" y="3106064"/>
            <a:ext cx="2502202" cy="198110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перечням кодов Приложения </a:t>
            </a:r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(Приказ 761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9465759" y="3047976"/>
            <a:ext cx="2142534" cy="20391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соответствует перечням кодов Приложения </a:t>
            </a:r>
            <a:r>
              <a:rPr lang="ru-RU" sz="1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(</a:t>
            </a:r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приказ 761)</a:t>
            </a: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1454600" y="5149084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66379" y="5969540"/>
            <a:ext cx="2016225" cy="453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98500" y="5967541"/>
            <a:ext cx="2016225" cy="4221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6" name="Крест 5"/>
          <p:cNvSpPr/>
          <p:nvPr/>
        </p:nvSpPr>
        <p:spPr>
          <a:xfrm rot="2700000">
            <a:off x="10146163" y="5156247"/>
            <a:ext cx="914400" cy="914400"/>
          </a:xfrm>
          <a:prstGeom prst="plus">
            <a:avLst>
              <a:gd name="adj" fmla="val 3294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Крест 23"/>
          <p:cNvSpPr/>
          <p:nvPr/>
        </p:nvSpPr>
        <p:spPr>
          <a:xfrm rot="2700000">
            <a:off x="4234641" y="5195297"/>
            <a:ext cx="914400" cy="914400"/>
          </a:xfrm>
          <a:prstGeom prst="plus">
            <a:avLst>
              <a:gd name="adj" fmla="val 3294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7586721" y="5144581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7553122" y="2183583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1454600" y="2217315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 rot="5400000">
            <a:off x="10077449" y="2189610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4271950" y="2210949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10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454" y="742392"/>
            <a:ext cx="12192000" cy="6195035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возможности создания направления на плановую госпитализацию для 17 групп диагнозов с учетом дополнительных критериев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51383" y="1125823"/>
            <a:ext cx="11141705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ДИАГНОЗА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51384" y="2544645"/>
            <a:ext cx="11141705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Соответствует перечням кодов 17 групп диагнозов  Приложения </a:t>
            </a:r>
            <a:r>
              <a:rPr lang="ru-RU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(приказ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761)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56408" y="4178576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Ввод обоснования госпитализации (справочник)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51384" y="5788243"/>
            <a:ext cx="5616624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580521" y="4177907"/>
            <a:ext cx="5112568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 обоснования госпитализации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672065" y="5788242"/>
            <a:ext cx="5184576" cy="7177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Случай не подлежит плановой госпитализации в круглосуточный стационар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08168" y="5039708"/>
            <a:ext cx="760949" cy="634251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</p:pic>
      <p:sp>
        <p:nvSpPr>
          <p:cNvPr id="18" name="Стрелка вправо 17"/>
          <p:cNvSpPr/>
          <p:nvPr/>
        </p:nvSpPr>
        <p:spPr>
          <a:xfrm rot="5400000">
            <a:off x="5760065" y="1816544"/>
            <a:ext cx="839784" cy="552164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5400000">
            <a:off x="3196350" y="3390333"/>
            <a:ext cx="839784" cy="639034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3196351" y="5048836"/>
            <a:ext cx="839784" cy="639032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8716912" y="3379874"/>
            <a:ext cx="839784" cy="687142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Крест 22"/>
          <p:cNvSpPr/>
          <p:nvPr/>
        </p:nvSpPr>
        <p:spPr>
          <a:xfrm rot="2700000">
            <a:off x="8772316" y="4977475"/>
            <a:ext cx="728976" cy="728976"/>
          </a:xfrm>
          <a:prstGeom prst="plus">
            <a:avLst>
              <a:gd name="adj" fmla="val 32945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38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83532" y="1801339"/>
            <a:ext cx="8424936" cy="3240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Пошаговое выполнение проверки направления на </a:t>
            </a:r>
            <a:r>
              <a:rPr lang="ru-RU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восстановительное лечение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 определением пакета финансирования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209103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2869" y="0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восстановительное лечение (2 этап)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6285" y="1186950"/>
            <a:ext cx="460851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уточняющего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99766" y="2586686"/>
            <a:ext cx="3443287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001082" y="3898507"/>
            <a:ext cx="2737270" cy="550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36974" y="2420888"/>
            <a:ext cx="5926360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1082" y="1196752"/>
            <a:ext cx="586225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уточняющего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кроме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r>
              <a:rPr lang="kk-KZ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212757" y="3873652"/>
            <a:ext cx="2650577" cy="5753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застрахован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11426" y="5398314"/>
            <a:ext cx="3056381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" name="Овал 1"/>
          <p:cNvSpPr/>
          <p:nvPr/>
        </p:nvSpPr>
        <p:spPr>
          <a:xfrm>
            <a:off x="246158" y="2488374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0" name="Овал 29"/>
          <p:cNvSpPr/>
          <p:nvPr/>
        </p:nvSpPr>
        <p:spPr>
          <a:xfrm>
            <a:off x="141559" y="5300002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19386" y="5142808"/>
            <a:ext cx="3456384" cy="16086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наличия пролеченного случая по основному диагнозу (за 6 </a:t>
            </a:r>
            <a:r>
              <a:rPr lang="ru-RU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или есть документ о лечении за рубежом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4367808" y="5545104"/>
            <a:ext cx="1059323" cy="484632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7097" y="5587925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9070009" y="5532413"/>
            <a:ext cx="893165" cy="44957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040242" y="5411862"/>
            <a:ext cx="1806026" cy="9064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Возможна госпитализация платно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6899808" y="4578464"/>
            <a:ext cx="633688" cy="494999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6925160" y="3287990"/>
            <a:ext cx="582984" cy="494999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8543380" y="1813589"/>
            <a:ext cx="698951" cy="49451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2501516" y="1766230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5400000">
            <a:off x="10308225" y="3286679"/>
            <a:ext cx="610442" cy="470164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Стрелка вправо 39"/>
          <p:cNvSpPr/>
          <p:nvPr/>
        </p:nvSpPr>
        <p:spPr>
          <a:xfrm rot="5400000">
            <a:off x="10177587" y="4705910"/>
            <a:ext cx="893183" cy="491630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335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-14961"/>
            <a:ext cx="12192000" cy="6872961"/>
          </a:xfrm>
          <a:prstGeom prst="rect">
            <a:avLst/>
          </a:prstGeom>
          <a:solidFill>
            <a:srgbClr val="2C4A64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11267"/>
            <a:ext cx="12192000" cy="908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66328"/>
            <a:ext cx="12072664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Пошаговое выполнение проверки направления на медицинскую реабилитацию(3 этап)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9416" y="1196752"/>
            <a:ext cx="4608512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основного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199766" y="2586686"/>
            <a:ext cx="3443287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001082" y="3646331"/>
            <a:ext cx="2737270" cy="55052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Застрахован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929676" y="2301145"/>
            <a:ext cx="5926360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статуса застрахованности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1082" y="1196752"/>
            <a:ext cx="5783549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Код основного диагноза –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кроме </a:t>
            </a:r>
            <a:r>
              <a:rPr lang="en-US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Z86.1</a:t>
            </a:r>
            <a:endParaRPr lang="ru-RU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307291" y="3921592"/>
            <a:ext cx="2801378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застрахован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11427" y="5398314"/>
            <a:ext cx="2865486" cy="7177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</a:t>
            </a:r>
          </a:p>
        </p:txBody>
      </p:sp>
      <p:sp>
        <p:nvSpPr>
          <p:cNvPr id="2" name="Овал 1"/>
          <p:cNvSpPr/>
          <p:nvPr/>
        </p:nvSpPr>
        <p:spPr>
          <a:xfrm>
            <a:off x="263352" y="2561721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ГОБМП</a:t>
            </a:r>
          </a:p>
        </p:txBody>
      </p:sp>
      <p:sp>
        <p:nvSpPr>
          <p:cNvPr id="30" name="Овал 29"/>
          <p:cNvSpPr/>
          <p:nvPr/>
        </p:nvSpPr>
        <p:spPr>
          <a:xfrm>
            <a:off x="141559" y="5300002"/>
            <a:ext cx="1512168" cy="914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ОСМС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447928" y="4807917"/>
            <a:ext cx="3600400" cy="19435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Проверка наличия пролеченного случая по основному или уточняющему диагнозу (12 </a:t>
            </a:r>
            <a:r>
              <a:rPr lang="ru-RU" sz="16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мес</a:t>
            </a:r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или есть документ о лечении за рубежом</a:t>
            </a:r>
          </a:p>
        </p:txBody>
      </p:sp>
      <p:sp>
        <p:nvSpPr>
          <p:cNvPr id="3" name="Стрелка влево 2"/>
          <p:cNvSpPr/>
          <p:nvPr/>
        </p:nvSpPr>
        <p:spPr>
          <a:xfrm>
            <a:off x="4198186" y="5545104"/>
            <a:ext cx="1059323" cy="484632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5388" y="530914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9151274" y="5801125"/>
            <a:ext cx="893165" cy="449578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Нет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078575" y="5772017"/>
            <a:ext cx="2030094" cy="90640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Возможна госпитализация платно</a:t>
            </a:r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10359034" y="3075558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7092669" y="2937701"/>
            <a:ext cx="55409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7092668" y="4125473"/>
            <a:ext cx="55409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Стрелка вправо 36"/>
          <p:cNvSpPr/>
          <p:nvPr/>
        </p:nvSpPr>
        <p:spPr>
          <a:xfrm rot="5400000">
            <a:off x="8641365" y="1645195"/>
            <a:ext cx="55409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5400000">
            <a:off x="2383794" y="1733020"/>
            <a:ext cx="718628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10673729" y="4827246"/>
            <a:ext cx="839784" cy="801127"/>
          </a:xfrm>
          <a:prstGeom prst="rightArrow">
            <a:avLst>
              <a:gd name="adj1" fmla="val 50000"/>
              <a:gd name="adj2" fmla="val 45978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9649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2C4A64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1347</Words>
  <Application>Microsoft Office PowerPoint</Application>
  <PresentationFormat>Произвольный</PresentationFormat>
  <Paragraphs>264</Paragraphs>
  <Slides>35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Слайд 1</vt:lpstr>
      <vt:lpstr>Слайд 2</vt:lpstr>
      <vt:lpstr>Слайд 3</vt:lpstr>
      <vt:lpstr>ПРОВЕРКА ВОЗМОЖНОСТИ СОЗДАНИЯ НАПРАВЛЕНИЯ НА ПЛАНОВУЮ ГОСПИТАЛИЗАЦИЮ</vt:lpstr>
      <vt:lpstr>Проверка возможности создания направления на плановую госпитализацию</vt:lpstr>
      <vt:lpstr>Проверка возможности создания направления на плановую госпитализацию для 17 групп диагнозов с учетом дополнительных критериев</vt:lpstr>
      <vt:lpstr>Слайд 7</vt:lpstr>
      <vt:lpstr>Пошаговое выполнение проверки направления на восстановительное лечение (2 этап)</vt:lpstr>
      <vt:lpstr>Пошаговое выполнение проверки направления на медицинскую реабилитацию(3 этап)</vt:lpstr>
      <vt:lpstr>Слайд 10</vt:lpstr>
      <vt:lpstr>Пошаговое выполнение проверки направления на плановую госпитализацию для пациентов с диагнозами, подлежащими динамическому наблюдению</vt:lpstr>
      <vt:lpstr>Пошаговое выполнение проверки направления на плановую госпитализацию для пациентов с диагнозами, входящими в перечень социально-значимых заболеваний</vt:lpstr>
      <vt:lpstr>ПОШАГОВОЕ ВЫПОЛНЕНИЕ ПРОВЕРКИ НАПРАВЛЕНИЯ НА ПЛАНОВУЮ ГОСПИТАЛИЗАЦИЮ ДЛЯ ПАЦИЕНТОВ С ДИАГНОЗАМИ ИНФЕКЦИОННЫХ ЗАБОЛЕВАНИЙ, ПРЕДСТАВЛЯЮЩИХ ОПАСНОСТЬ ДЛЯ ОКРУЖАЮЩИХ</vt:lpstr>
      <vt:lpstr>Пошаговое выполнение проверки направления на плановую госпитализацию во время беременности</vt:lpstr>
      <vt:lpstr>Пошаговое выполнение проверки направления на плановую госпитализацию во время беременности (роды)</vt:lpstr>
      <vt:lpstr>Пошаговое выполнение проверки направления на плановую госпитализацию застрахованных лиц</vt:lpstr>
      <vt:lpstr>Слайд 17</vt:lpstr>
      <vt:lpstr>Слайд 18</vt:lpstr>
      <vt:lpstr>Пошаговое выполнение проверки при факте экстренной госпитализации</vt:lpstr>
      <vt:lpstr>Пошаговое выполнение проверки при факте экстренной госпитализации</vt:lpstr>
      <vt:lpstr>Пошаговое выполнение проверки при факте экстренной госпитализации</vt:lpstr>
      <vt:lpstr>Пошаговое выполнение проверки при факте экстренной госпитализации</vt:lpstr>
      <vt:lpstr>Слайд 23</vt:lpstr>
      <vt:lpstr>Направление на госпитализацию в дневной стационар – два вида направлений</vt:lpstr>
      <vt:lpstr>Проверка возможности создания направления на госпитализацию в дневной стационар при круглосуточном стационаре</vt:lpstr>
      <vt:lpstr>Проверка возможности создания направления на госпитализацию в дневной стационар при поликлинике</vt:lpstr>
      <vt:lpstr>Слайд 27</vt:lpstr>
      <vt:lpstr>Пошаговое выполнение проверки направления на восстановительное лечение (2 этап)</vt:lpstr>
      <vt:lpstr>Пошаговое выполнение проверки направления на медицинскую реабилитацию(3 этап)</vt:lpstr>
      <vt:lpstr>Слайд 30</vt:lpstr>
      <vt:lpstr>Пошаговое выполнение проверки направления на плановую госпитализацию для пациентов с диагнозами, подлежащими динамическому наблюдению</vt:lpstr>
      <vt:lpstr>Пошаговое выполнение проверки направления на плановую госпитализацию для пациентов с диагнозами, входящими в перечень социально-значимых заболеваний</vt:lpstr>
      <vt:lpstr>Пошаговое выполнение проверки направления на плановую госпитализацию для пациентов с диагнозами инфекционных заболеваний, представляющих опасность для окружающих</vt:lpstr>
      <vt:lpstr>Пошаговое выполнение проверки направления на плановую госпитализацию для проведения паллиативной помощи и сестринского ухода</vt:lpstr>
      <vt:lpstr>Пошаговое выполнение проверки направления на плановую госпитализацию на СЗТ застрахованных лиц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Флора Исмагулова</dc:creator>
  <cp:lastModifiedBy>User</cp:lastModifiedBy>
  <cp:revision>85</cp:revision>
  <cp:lastPrinted>2019-08-26T13:41:46Z</cp:lastPrinted>
  <dcterms:modified xsi:type="dcterms:W3CDTF">2020-01-08T03:14:46Z</dcterms:modified>
</cp:coreProperties>
</file>